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6" r:id="rId3"/>
    <p:sldId id="257" r:id="rId4"/>
    <p:sldId id="258" r:id="rId5"/>
    <p:sldId id="260" r:id="rId6"/>
    <p:sldId id="261" r:id="rId7"/>
    <p:sldId id="259" r:id="rId8"/>
    <p:sldId id="262" r:id="rId9"/>
    <p:sldId id="264" r:id="rId10"/>
    <p:sldId id="263" r:id="rId11"/>
    <p:sldId id="267" r:id="rId12"/>
    <p:sldId id="268" r:id="rId13"/>
    <p:sldId id="271" r:id="rId14"/>
    <p:sldId id="272" r:id="rId15"/>
    <p:sldId id="269" r:id="rId16"/>
    <p:sldId id="270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 varScale="1">
        <p:scale>
          <a:sx n="88" d="100"/>
          <a:sy n="88" d="100"/>
        </p:scale>
        <p:origin x="210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DF86F4-8D5D-4A98-A30C-9D9A8165E2D8}" type="datetimeFigureOut">
              <a:rPr lang="zh-TW" altLang="en-US" smtClean="0"/>
              <a:t>2026/8/30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165F8-2969-4538-986B-0F09F1E2CB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6471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C5A37F3-CC73-8E1A-7AD3-9D3D27BB80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479517E7-67FB-F64D-CE17-FFFDA6E7BF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3B591F9-BC0B-9E73-8A7B-CF3D9CCE1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7237B-E058-4E75-A930-60F8E85E28B7}" type="datetimeFigureOut">
              <a:rPr lang="zh-TW" altLang="en-US" smtClean="0"/>
              <a:t>2026/8/30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AC7720F-7411-CCB0-812D-BDBAB1F19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B5CD568-241C-33EE-C5B3-E205DF667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00F6-2F84-46A6-A187-B5F2045664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6962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F3CEA8F-3F99-4B83-534B-FE62BF781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B82DBB1-B840-39F4-BE19-815ABEAEE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D6BDD45-EE63-215C-0589-20FB53AD3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7237B-E058-4E75-A930-60F8E85E28B7}" type="datetimeFigureOut">
              <a:rPr lang="zh-TW" altLang="en-US" smtClean="0"/>
              <a:t>2026/8/30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6C6D042-F59D-6211-65AE-A4295D224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15FA584-DE45-DFE2-1678-C3D6571DB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00F6-2F84-46A6-A187-B5F2045664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5746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184F818-6CA5-A5F3-9A93-D4F389387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DAD64A5-2751-917C-CEC7-2215F93B4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2F399F5-25FE-37BA-AA23-9FBC71DD4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7237B-E058-4E75-A930-60F8E85E28B7}" type="datetimeFigureOut">
              <a:rPr lang="zh-TW" altLang="en-US" smtClean="0"/>
              <a:t>2026/8/30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4DA2DEF-321A-15CE-6019-075BFA86D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0194948-3154-D000-A9ED-CA6F40A1E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00F6-2F84-46A6-A187-B5F2045664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5283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5733C51-E590-42B3-55B0-593686ED7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44DA69C-6D63-5260-2CF4-8E37EC74BA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ED8FDF9-4314-2CC5-6E2F-BCD3647D5F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44B1F08-5F82-4B30-5794-76C61F25F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7237B-E058-4E75-A930-60F8E85E28B7}" type="datetimeFigureOut">
              <a:rPr lang="zh-TW" altLang="en-US" smtClean="0"/>
              <a:t>2026/8/30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A8EBB1D-ACE8-55E7-5E17-A75F707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4BCF9AF-6009-F3E1-308D-5A418B927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00F6-2F84-46A6-A187-B5F2045664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0999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CF2A1BB-4817-B0C3-0FC8-8F8589A09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99BF97B-2E0A-2A5C-A55D-3DBD7EE24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56A78C6-6494-1E5B-B964-D9234A99F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936B7578-7168-7AAB-76C8-A1C332B590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44A818D5-BE0B-6A73-E569-D3C7BEF8A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D077121B-1E21-7AD2-AD9E-962F30AD6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7237B-E058-4E75-A930-60F8E85E28B7}" type="datetimeFigureOut">
              <a:rPr lang="zh-TW" altLang="en-US" smtClean="0"/>
              <a:t>2026/8/30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381BB44F-7FE4-FCD7-789D-ADA471EF4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094C7DB-9D4A-DE5B-D91C-294A6253C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00F6-2F84-46A6-A187-B5F2045664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6994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51B7DE-B0B9-5B2D-6EC9-3CB952131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260FFDF-929D-3AB2-FAE6-90DA23A11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7237B-E058-4E75-A930-60F8E85E28B7}" type="datetimeFigureOut">
              <a:rPr lang="zh-TW" altLang="en-US" smtClean="0"/>
              <a:t>2026/8/30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2702836-D241-9025-B3AE-E411989A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845677F-4ABA-336C-6DE0-E6DFC4BFE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00F6-2F84-46A6-A187-B5F2045664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2820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CAC06F00-2EF8-C65C-5FAD-266969B3D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7237B-E058-4E75-A930-60F8E85E28B7}" type="datetimeFigureOut">
              <a:rPr lang="zh-TW" altLang="en-US" smtClean="0"/>
              <a:t>2026/8/30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A69043D0-5915-9BD4-6040-5B43D1B63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500C4B8-A3CF-8081-C05F-B41ED324B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00F6-2F84-46A6-A187-B5F2045664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5744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B1C9DCF-4C18-5A60-5609-2230BF51E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5001173-937A-8AF2-FCF3-291E04B62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789D8F9-20FB-D500-1374-7069F737D3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4AD65C1-C220-62ED-C95A-786D1122B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7237B-E058-4E75-A930-60F8E85E28B7}" type="datetimeFigureOut">
              <a:rPr lang="zh-TW" altLang="en-US" smtClean="0"/>
              <a:t>2026/8/30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05083E4-67A8-9D19-18C2-341E431F6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9835A4A-279F-6EDB-8551-F2DEACC95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00F6-2F84-46A6-A187-B5F2045664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8111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434A1E5-E06E-FCE0-C12F-4BB2A1139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E31A46F2-2C03-7707-8C69-3DCDDC70A2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19C6EF8-903E-49C1-D823-4B596041A0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657F623-D977-56B8-036B-77CC11D33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7237B-E058-4E75-A930-60F8E85E28B7}" type="datetimeFigureOut">
              <a:rPr lang="zh-TW" altLang="en-US" smtClean="0"/>
              <a:t>2026/8/30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3A67C71-A944-B7FF-4CE5-00F13A8C3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5C1CCFA-A8A0-8E69-5BD8-B0D9FEDD5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00F6-2F84-46A6-A187-B5F2045664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0172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F4A6C6E-5442-1B9A-10BA-A2814B803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28F7DB0A-7D9E-E69A-D6C4-C66B0C3F1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BB047AF-2DB6-92E7-E691-BDCAA437C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7237B-E058-4E75-A930-60F8E85E28B7}" type="datetimeFigureOut">
              <a:rPr lang="zh-TW" altLang="en-US" smtClean="0"/>
              <a:t>2026/8/30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BCA06E5-75A8-90F8-C09D-163D57597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6FDCCBA-8113-4FAC-9525-8E5D88904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00F6-2F84-46A6-A187-B5F2045664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4417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BDA7C9BA-A238-5D98-D292-27F5FDDA08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F980D0F-8829-4FCD-41C4-8819DC7CDA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70BF8B8-6CD7-D9DF-A689-BC7BAE70C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7237B-E058-4E75-A930-60F8E85E28B7}" type="datetimeFigureOut">
              <a:rPr lang="zh-TW" altLang="en-US" smtClean="0"/>
              <a:t>2026/8/30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29DE4AC-23B5-8A56-3CE5-D5CDBB7AA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51944D3-F430-5569-4531-0C87B5D91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00F6-2F84-46A6-A187-B5F2045664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6771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9E5125EC-37D3-F638-6DCA-9C7D8694D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EB137C9-89A1-97E6-6CCF-7F3B26C57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75B294B-7A0C-2EDC-42ED-79EA4DCED8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altLang="zh-TW" dirty="0"/>
              <a:t>2026/8/30</a:t>
            </a:r>
            <a:endParaRPr lang="zh-TW" altLang="en-US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A0CD06D-3197-9F8A-F4B6-3B8CC2730B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0A3E9F5-8917-D0C7-04CE-7AFD88C61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3E4D96D-5D0A-4FAF-AF0E-13725578805D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69886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ntpusu.ntpu.edu.tw/app/index.php?Action=mobiletagsch&amp;SchKey=&#23416;&#29983;&#20195;&#34920;&#27861;&#35215;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831F4FA-3BC3-018B-5BAE-79A6C98606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發布會務公告教學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2F5A53EA-3D18-1FC8-7651-173A77A107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/>
              <a:t>國立臺北大學學生自治會</a:t>
            </a:r>
            <a:endParaRPr lang="en-US" altLang="zh-TW" dirty="0"/>
          </a:p>
          <a:p>
            <a:r>
              <a:rPr lang="en-US" altLang="zh-TW" dirty="0"/>
              <a:t>2026/08/30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01091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DD99DAA-C59E-2372-C31C-E4B2D03B9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(</a:t>
            </a:r>
            <a:r>
              <a:rPr lang="zh-TW" altLang="en-US" dirty="0"/>
              <a:t>一</a:t>
            </a:r>
            <a:r>
              <a:rPr lang="en-US" altLang="zh-TW" dirty="0"/>
              <a:t>)</a:t>
            </a:r>
            <a:r>
              <a:rPr lang="zh-TW" altLang="en-US" dirty="0"/>
              <a:t> 新增公告方式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ADE77F0-CC41-B76F-A522-7D043607F8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9756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7D87292-2E04-C992-4AB6-DC3EE7994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後台使用「公告模組」</a:t>
            </a:r>
          </a:p>
        </p:txBody>
      </p:sp>
      <p:pic>
        <p:nvPicPr>
          <p:cNvPr id="7" name="內容版面配置區 6">
            <a:extLst>
              <a:ext uri="{FF2B5EF4-FFF2-40B4-BE49-F238E27FC236}">
                <a16:creationId xmlns:a16="http://schemas.microsoft.com/office/drawing/2014/main" id="{655F4BA9-4F56-43A3-EECA-834E06CCD9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433" y="1426028"/>
            <a:ext cx="9138081" cy="4897025"/>
          </a:xfrm>
        </p:spPr>
      </p:pic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A19D10B-482E-764B-15FA-5D3683F15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D7C5-38C8-4649-971F-171A590C348D}" type="datetime1">
              <a:rPr lang="zh-TW" altLang="en-US" smtClean="0"/>
              <a:t>2026/8/30</a:t>
            </a:fld>
            <a:endParaRPr lang="zh-TW" altLang="en-US" dirty="0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64E2C265-4977-4FF2-DC8C-81A275284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E00F6-2F84-46A6-A187-B5F20456644B}" type="slidenum">
              <a:rPr lang="zh-TW" altLang="en-US" smtClean="0"/>
              <a:t>3</a:t>
            </a:fld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60E7084-A8F6-509E-C04C-F4FD6C71C7AF}"/>
              </a:ext>
            </a:extLst>
          </p:cNvPr>
          <p:cNvSpPr/>
          <p:nvPr/>
        </p:nvSpPr>
        <p:spPr>
          <a:xfrm>
            <a:off x="1290434" y="2645229"/>
            <a:ext cx="1376566" cy="64225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A9163E08-E2C6-173E-F5EC-7566C4570BDA}"/>
              </a:ext>
            </a:extLst>
          </p:cNvPr>
          <p:cNvSpPr txBox="1"/>
          <p:nvPr/>
        </p:nvSpPr>
        <p:spPr>
          <a:xfrm>
            <a:off x="2906486" y="2460171"/>
            <a:ext cx="4822371" cy="954107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請先點選左側「模組管理」，再點擊進入「公告模組」。</a:t>
            </a:r>
          </a:p>
        </p:txBody>
      </p:sp>
    </p:spTree>
    <p:extLst>
      <p:ext uri="{BB962C8B-B14F-4D97-AF65-F5344CB8AC3E}">
        <p14:creationId xmlns:p14="http://schemas.microsoft.com/office/powerpoint/2010/main" val="3649779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E949F27A-BFC2-70F7-E219-C585C5649C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962" y="1825625"/>
            <a:ext cx="8710076" cy="4351338"/>
          </a:xfr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F64F833-E286-9BD1-FD15-B7989FF51779}"/>
              </a:ext>
            </a:extLst>
          </p:cNvPr>
          <p:cNvSpPr/>
          <p:nvPr/>
        </p:nvSpPr>
        <p:spPr>
          <a:xfrm>
            <a:off x="1818391" y="3359037"/>
            <a:ext cx="1115309" cy="139257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BDF23541-5D35-A263-8C71-5793111E7384}"/>
              </a:ext>
            </a:extLst>
          </p:cNvPr>
          <p:cNvSpPr txBox="1"/>
          <p:nvPr/>
        </p:nvSpPr>
        <p:spPr>
          <a:xfrm>
            <a:off x="609600" y="623083"/>
            <a:ext cx="11669485" cy="707886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TW" altLang="en-US" sz="2000" dirty="0"/>
              <a:t>會務公告一共分成四類</a:t>
            </a:r>
            <a:r>
              <a:rPr lang="en-US" altLang="zh-TW" sz="2000" dirty="0"/>
              <a:t>(</a:t>
            </a:r>
            <a:r>
              <a:rPr lang="zh-TW" altLang="en-US" sz="2000" dirty="0"/>
              <a:t>法規、財務、人事、綜合</a:t>
            </a:r>
            <a:r>
              <a:rPr lang="en-US" altLang="zh-TW" sz="2000" dirty="0"/>
              <a:t>)</a:t>
            </a:r>
            <a:r>
              <a:rPr lang="zh-TW" altLang="en-US" sz="2000" dirty="0"/>
              <a:t>，凡不屬前三者的，都歸類在「綜合」。</a:t>
            </a:r>
            <a:endParaRPr lang="en-US" altLang="zh-TW" sz="2000" dirty="0"/>
          </a:p>
          <a:p>
            <a:pPr marL="457200" indent="-457200">
              <a:buFont typeface="+mj-lt"/>
              <a:buAutoNum type="arabicPeriod"/>
            </a:pPr>
            <a:r>
              <a:rPr lang="zh-TW" altLang="en-US" sz="2000" dirty="0"/>
              <a:t>請依您要公告的內容類型，先點入該分類。</a:t>
            </a:r>
          </a:p>
        </p:txBody>
      </p:sp>
    </p:spTree>
    <p:extLst>
      <p:ext uri="{BB962C8B-B14F-4D97-AF65-F5344CB8AC3E}">
        <p14:creationId xmlns:p14="http://schemas.microsoft.com/office/powerpoint/2010/main" val="3535687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A5F8D62-119E-55DE-6D99-1F26FD737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新增公告的兩種方式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ADC55D3-CF91-C91C-38AE-F67DA49AD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以舊公告另存建立</a:t>
            </a:r>
            <a:r>
              <a:rPr lang="en-US" altLang="zh-TW" dirty="0"/>
              <a:t>(</a:t>
            </a:r>
            <a:r>
              <a:rPr lang="zh-TW" altLang="en-US" dirty="0"/>
              <a:t>推薦</a:t>
            </a:r>
            <a:r>
              <a:rPr lang="en-US" altLang="zh-TW" dirty="0"/>
              <a:t>)</a:t>
            </a:r>
          </a:p>
          <a:p>
            <a:pPr lvl="1"/>
            <a:r>
              <a:rPr lang="zh-TW" altLang="en-US" dirty="0"/>
              <a:t>任選一則舊公告</a:t>
            </a:r>
            <a:r>
              <a:rPr lang="en-US" altLang="zh-TW" dirty="0"/>
              <a:t>(</a:t>
            </a:r>
            <a:r>
              <a:rPr lang="zh-TW" altLang="en-US" dirty="0"/>
              <a:t>建議挑內容與欲新增公告最接近者</a:t>
            </a:r>
            <a:r>
              <a:rPr lang="en-US" altLang="zh-TW" dirty="0"/>
              <a:t>)</a:t>
            </a:r>
          </a:p>
          <a:p>
            <a:pPr lvl="1"/>
            <a:r>
              <a:rPr lang="zh-TW" altLang="en-US" dirty="0"/>
              <a:t>步驟如下</a:t>
            </a:r>
            <a:r>
              <a:rPr lang="en-US" altLang="zh-TW" dirty="0">
                <a:solidFill>
                  <a:srgbClr val="FF0000"/>
                </a:solidFill>
              </a:rPr>
              <a:t>(</a:t>
            </a:r>
            <a:r>
              <a:rPr lang="zh-TW" altLang="en-US" dirty="0">
                <a:solidFill>
                  <a:srgbClr val="FF0000"/>
                </a:solidFill>
              </a:rPr>
              <a:t>務必照做，否則可能毀損舊公告</a:t>
            </a:r>
            <a:r>
              <a:rPr lang="en-US" altLang="zh-TW" dirty="0">
                <a:solidFill>
                  <a:srgbClr val="FF0000"/>
                </a:solidFill>
              </a:rPr>
              <a:t>)</a:t>
            </a:r>
            <a:r>
              <a:rPr lang="en-US" altLang="zh-TW" dirty="0"/>
              <a:t>(</a:t>
            </a:r>
            <a:r>
              <a:rPr lang="zh-TW" altLang="en-US" dirty="0"/>
              <a:t>詳次頁圖</a:t>
            </a:r>
            <a:r>
              <a:rPr lang="en-US" altLang="zh-TW" dirty="0"/>
              <a:t>)</a:t>
            </a:r>
          </a:p>
          <a:p>
            <a:pPr marL="1371600" lvl="2" indent="-457200">
              <a:buFont typeface="+mj-lt"/>
              <a:buAutoNum type="arabicPeriod"/>
            </a:pPr>
            <a:r>
              <a:rPr lang="zh-TW" altLang="en-US" b="1" dirty="0"/>
              <a:t>更改舊公告標題：</a:t>
            </a:r>
            <a:br>
              <a:rPr lang="en-US" altLang="zh-TW" b="1" dirty="0"/>
            </a:br>
            <a:r>
              <a:rPr lang="zh-TW" altLang="en-US" dirty="0"/>
              <a:t>例如先加個「</a:t>
            </a:r>
            <a:r>
              <a:rPr lang="en-US" altLang="zh-TW" dirty="0"/>
              <a:t>_new</a:t>
            </a:r>
            <a:r>
              <a:rPr lang="zh-TW" altLang="en-US" dirty="0"/>
              <a:t>」，新公告正式發出前，還可以改。</a:t>
            </a:r>
            <a:endParaRPr lang="en-US" altLang="zh-TW" dirty="0"/>
          </a:p>
          <a:p>
            <a:pPr marL="1371600" lvl="2" indent="-457200">
              <a:buFont typeface="+mj-lt"/>
              <a:buAutoNum type="arabicPeriod"/>
            </a:pPr>
            <a:r>
              <a:rPr lang="zh-TW" altLang="en-US" b="1" dirty="0"/>
              <a:t>改完馬上按「另存」</a:t>
            </a:r>
            <a:r>
              <a:rPr lang="zh-TW" altLang="en-US" dirty="0"/>
              <a:t>，以免誤按</a:t>
            </a:r>
            <a:r>
              <a:rPr lang="en-US" altLang="zh-TW" dirty="0"/>
              <a:t>[</a:t>
            </a:r>
            <a:r>
              <a:rPr lang="zh-TW" altLang="en-US" dirty="0"/>
              <a:t>儲存</a:t>
            </a:r>
            <a:r>
              <a:rPr lang="en-US" altLang="zh-TW" dirty="0"/>
              <a:t>]</a:t>
            </a:r>
            <a:r>
              <a:rPr lang="zh-TW" altLang="en-US" dirty="0"/>
              <a:t>使得舊公告遭到更改。</a:t>
            </a:r>
            <a:endParaRPr lang="en-US" altLang="zh-TW" dirty="0"/>
          </a:p>
          <a:p>
            <a:pPr marL="1371600" lvl="2" indent="-457200">
              <a:buFont typeface="+mj-lt"/>
              <a:buAutoNum type="arabicPeriod"/>
            </a:pPr>
            <a:endParaRPr lang="en-US" altLang="zh-TW" dirty="0"/>
          </a:p>
          <a:p>
            <a:r>
              <a:rPr lang="zh-TW" altLang="en-US" dirty="0"/>
              <a:t>直接建立新公告</a:t>
            </a:r>
          </a:p>
        </p:txBody>
      </p:sp>
    </p:spTree>
    <p:extLst>
      <p:ext uri="{BB962C8B-B14F-4D97-AF65-F5344CB8AC3E}">
        <p14:creationId xmlns:p14="http://schemas.microsoft.com/office/powerpoint/2010/main" val="1914690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D3245941-779C-BF77-BB97-F8B6332BC3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767" y="1825625"/>
            <a:ext cx="7702466" cy="4351338"/>
          </a:xfr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2090EBAB-06B6-D69C-48BA-0FBAB3CBC59C}"/>
              </a:ext>
            </a:extLst>
          </p:cNvPr>
          <p:cNvSpPr/>
          <p:nvPr/>
        </p:nvSpPr>
        <p:spPr>
          <a:xfrm>
            <a:off x="2244767" y="2667001"/>
            <a:ext cx="4558804" cy="39188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32A95C4-0852-7139-3CE4-43DBD25DC132}"/>
              </a:ext>
            </a:extLst>
          </p:cNvPr>
          <p:cNvSpPr/>
          <p:nvPr/>
        </p:nvSpPr>
        <p:spPr>
          <a:xfrm>
            <a:off x="6096000" y="5778501"/>
            <a:ext cx="947057" cy="39188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BFF3AF8E-A53E-E54A-3D42-B075E0514A44}"/>
              </a:ext>
            </a:extLst>
          </p:cNvPr>
          <p:cNvSpPr txBox="1"/>
          <p:nvPr/>
        </p:nvSpPr>
        <p:spPr>
          <a:xfrm>
            <a:off x="244929" y="2008844"/>
            <a:ext cx="3494314" cy="52322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</a:rPr>
              <a:t>Step 1.</a:t>
            </a:r>
            <a:r>
              <a:rPr lang="zh-TW" altLang="en-US" sz="2800" dirty="0">
                <a:solidFill>
                  <a:srgbClr val="FF0000"/>
                </a:solidFill>
              </a:rPr>
              <a:t>修改資訊名稱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6AE79090-01CA-2BF1-A497-5D8BEEB8BE04}"/>
              </a:ext>
            </a:extLst>
          </p:cNvPr>
          <p:cNvSpPr txBox="1"/>
          <p:nvPr/>
        </p:nvSpPr>
        <p:spPr>
          <a:xfrm>
            <a:off x="5976257" y="5187813"/>
            <a:ext cx="2786743" cy="52322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</a:rPr>
              <a:t>Step 2.</a:t>
            </a:r>
            <a:r>
              <a:rPr lang="zh-TW" altLang="en-US" sz="2800" dirty="0">
                <a:solidFill>
                  <a:srgbClr val="FF0000"/>
                </a:solidFill>
              </a:rPr>
              <a:t>立刻另存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29B47473-17F1-9731-CD9D-F42A4F90A4BD}"/>
              </a:ext>
            </a:extLst>
          </p:cNvPr>
          <p:cNvSpPr txBox="1"/>
          <p:nvPr/>
        </p:nvSpPr>
        <p:spPr>
          <a:xfrm>
            <a:off x="609600" y="623083"/>
            <a:ext cx="11669485" cy="40011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2000" b="1" dirty="0"/>
              <a:t>註：</a:t>
            </a:r>
            <a:r>
              <a:rPr lang="zh-TW" altLang="en-US" sz="2000" dirty="0"/>
              <a:t>若未先修改資訊名稱，網站會檢測是否存在同名資訊，若同名則無法另存。</a:t>
            </a:r>
          </a:p>
        </p:txBody>
      </p:sp>
    </p:spTree>
    <p:extLst>
      <p:ext uri="{BB962C8B-B14F-4D97-AF65-F5344CB8AC3E}">
        <p14:creationId xmlns:p14="http://schemas.microsoft.com/office/powerpoint/2010/main" val="2862629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F13B03A-D7D3-AEA3-D9E4-B90CB54B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人事、財務類：底部有模板，可另存使用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905CFE86-C515-EA42-F325-12DEABA6A6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26646"/>
            <a:ext cx="10515600" cy="3149296"/>
          </a:xfrm>
        </p:spPr>
      </p:pic>
    </p:spTree>
    <p:extLst>
      <p:ext uri="{BB962C8B-B14F-4D97-AF65-F5344CB8AC3E}">
        <p14:creationId xmlns:p14="http://schemas.microsoft.com/office/powerpoint/2010/main" val="2939271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322EE89-3C6B-9D40-7EE3-FFE3B6BA3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亦可直接新增一則新公告，不以舊的另存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D1B646A2-92D7-9D58-52B2-5FDD77C719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822" y="1825625"/>
            <a:ext cx="8482355" cy="4351338"/>
          </a:xfr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E3BC9782-C9CC-3517-1B48-941E0229F1C0}"/>
              </a:ext>
            </a:extLst>
          </p:cNvPr>
          <p:cNvSpPr/>
          <p:nvPr/>
        </p:nvSpPr>
        <p:spPr>
          <a:xfrm>
            <a:off x="1929081" y="2432958"/>
            <a:ext cx="971962" cy="39188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4917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BCEFC81-B44B-42CB-DA09-27E9863C3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(</a:t>
            </a:r>
            <a:r>
              <a:rPr lang="zh-TW" altLang="en-US" dirty="0"/>
              <a:t>二</a:t>
            </a:r>
            <a:r>
              <a:rPr lang="en-US" altLang="zh-TW" dirty="0"/>
              <a:t>)</a:t>
            </a:r>
            <a:r>
              <a:rPr lang="zh-TW" altLang="en-US" dirty="0"/>
              <a:t> 輸入公告資訊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4B71DA6-1DE2-C98A-3610-87ECEDCF8A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習慣就很快了，加油</a:t>
            </a:r>
            <a:r>
              <a:rPr lang="en-US" altLang="zh-TW" dirty="0"/>
              <a:t>~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2153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C9DD058-390B-AEED-9DE8-6CE68C4CC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(</a:t>
            </a:r>
            <a:r>
              <a:rPr lang="zh-TW" altLang="en-US" dirty="0"/>
              <a:t>二</a:t>
            </a:r>
            <a:r>
              <a:rPr lang="en-US" altLang="zh-TW" dirty="0"/>
              <a:t>)-1 </a:t>
            </a:r>
            <a:r>
              <a:rPr lang="zh-TW" altLang="en-US" dirty="0"/>
              <a:t>公告基本資訊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93FFB4BA-CED1-C824-7C77-D705F5ED45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737" y="1825625"/>
            <a:ext cx="7646526" cy="4351338"/>
          </a:xfr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84A59E2-91ED-BEE2-6721-E7A031312B9F}"/>
              </a:ext>
            </a:extLst>
          </p:cNvPr>
          <p:cNvSpPr/>
          <p:nvPr/>
        </p:nvSpPr>
        <p:spPr>
          <a:xfrm>
            <a:off x="2244767" y="2667001"/>
            <a:ext cx="4558804" cy="39188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3FB5C7C-185C-7368-E1E4-0F6612CF5418}"/>
              </a:ext>
            </a:extLst>
          </p:cNvPr>
          <p:cNvSpPr/>
          <p:nvPr/>
        </p:nvSpPr>
        <p:spPr>
          <a:xfrm>
            <a:off x="2244767" y="3663043"/>
            <a:ext cx="2022433" cy="2372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F5322B8-72C6-CE72-D2F9-A8710685BC30}"/>
              </a:ext>
            </a:extLst>
          </p:cNvPr>
          <p:cNvSpPr/>
          <p:nvPr/>
        </p:nvSpPr>
        <p:spPr>
          <a:xfrm>
            <a:off x="2364509" y="3962400"/>
            <a:ext cx="4390077" cy="4952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9C64E00-8371-8EED-CF67-B8F54D07E456}"/>
              </a:ext>
            </a:extLst>
          </p:cNvPr>
          <p:cNvSpPr/>
          <p:nvPr/>
        </p:nvSpPr>
        <p:spPr>
          <a:xfrm>
            <a:off x="6874329" y="3020786"/>
            <a:ext cx="1752600" cy="7783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E0A7E17B-CC77-4155-31DB-8F05E07E3616}"/>
              </a:ext>
            </a:extLst>
          </p:cNvPr>
          <p:cNvSpPr txBox="1"/>
          <p:nvPr/>
        </p:nvSpPr>
        <p:spPr>
          <a:xfrm>
            <a:off x="1845129" y="2008844"/>
            <a:ext cx="1926771" cy="52322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</a:rPr>
              <a:t>1.</a:t>
            </a:r>
            <a:r>
              <a:rPr lang="zh-TW" altLang="en-US" sz="2800" dirty="0">
                <a:solidFill>
                  <a:srgbClr val="FF0000"/>
                </a:solidFill>
              </a:rPr>
              <a:t>公告標題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E14F090E-840B-DF2C-7E72-2AC8B84B7097}"/>
              </a:ext>
            </a:extLst>
          </p:cNvPr>
          <p:cNvSpPr txBox="1"/>
          <p:nvPr/>
        </p:nvSpPr>
        <p:spPr>
          <a:xfrm>
            <a:off x="7353300" y="2405391"/>
            <a:ext cx="1926771" cy="52322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</a:rPr>
              <a:t>2.</a:t>
            </a:r>
            <a:r>
              <a:rPr lang="zh-TW" altLang="en-US" sz="2800" dirty="0">
                <a:solidFill>
                  <a:srgbClr val="FF0000"/>
                </a:solidFill>
              </a:rPr>
              <a:t>公告日期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E1ACA2ED-9913-C313-A04C-BE49D0C9901E}"/>
              </a:ext>
            </a:extLst>
          </p:cNvPr>
          <p:cNvSpPr txBox="1"/>
          <p:nvPr/>
        </p:nvSpPr>
        <p:spPr>
          <a:xfrm>
            <a:off x="4365173" y="3371712"/>
            <a:ext cx="1926771" cy="52322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</a:rPr>
              <a:t>3.</a:t>
            </a:r>
            <a:r>
              <a:rPr lang="zh-TW" altLang="en-US" sz="2800" dirty="0">
                <a:solidFill>
                  <a:srgbClr val="FF0000"/>
                </a:solidFill>
              </a:rPr>
              <a:t>清單顯示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1A95B09E-2218-FE9C-EB18-477F5D1172BD}"/>
              </a:ext>
            </a:extLst>
          </p:cNvPr>
          <p:cNvSpPr txBox="1"/>
          <p:nvPr/>
        </p:nvSpPr>
        <p:spPr>
          <a:xfrm>
            <a:off x="6874329" y="4029567"/>
            <a:ext cx="3956957" cy="52322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</a:rPr>
              <a:t>4.(</a:t>
            </a:r>
            <a:r>
              <a:rPr lang="zh-TW" altLang="en-US" sz="2800" dirty="0">
                <a:solidFill>
                  <a:srgbClr val="FF0000"/>
                </a:solidFill>
              </a:rPr>
              <a:t>不一定要加</a:t>
            </a:r>
            <a:r>
              <a:rPr lang="en-US" altLang="zh-TW" sz="2800" dirty="0">
                <a:solidFill>
                  <a:srgbClr val="FF0000"/>
                </a:solidFill>
              </a:rPr>
              <a:t>)</a:t>
            </a:r>
            <a:r>
              <a:rPr lang="zh-TW" altLang="en-US" sz="2800" dirty="0">
                <a:solidFill>
                  <a:srgbClr val="FF0000"/>
                </a:solidFill>
              </a:rPr>
              <a:t>標籤功能</a:t>
            </a:r>
          </a:p>
        </p:txBody>
      </p:sp>
    </p:spTree>
    <p:extLst>
      <p:ext uri="{BB962C8B-B14F-4D97-AF65-F5344CB8AC3E}">
        <p14:creationId xmlns:p14="http://schemas.microsoft.com/office/powerpoint/2010/main" val="2982900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455265F-2707-9AD6-5FD8-36AEDB980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(</a:t>
            </a:r>
            <a:r>
              <a:rPr lang="zh-TW" altLang="en-US" dirty="0"/>
              <a:t>二</a:t>
            </a:r>
            <a:r>
              <a:rPr lang="en-US" altLang="zh-TW" dirty="0"/>
              <a:t>)-1 </a:t>
            </a:r>
            <a:r>
              <a:rPr lang="zh-TW" altLang="en-US" dirty="0"/>
              <a:t>公告基本資訊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6D24FB-53EC-0C83-E03F-D8710700F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0377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b="1" dirty="0"/>
              <a:t>公告標題</a:t>
            </a:r>
            <a:endParaRPr lang="en-US" altLang="zh-TW" b="1" dirty="0"/>
          </a:p>
          <a:p>
            <a:pPr lvl="1"/>
            <a:r>
              <a:rPr lang="zh-TW" altLang="en-US" dirty="0"/>
              <a:t>簡明扼要，避免贅字。</a:t>
            </a:r>
            <a:endParaRPr lang="en-US" altLang="zh-TW" dirty="0"/>
          </a:p>
          <a:p>
            <a:pPr lvl="1"/>
            <a:r>
              <a:rPr lang="zh-TW" altLang="en-US" dirty="0"/>
              <a:t>例如：「</a:t>
            </a:r>
            <a:r>
              <a:rPr lang="zh-TW" altLang="en-US" strike="sngStrike" dirty="0">
                <a:solidFill>
                  <a:srgbClr val="FF0000"/>
                </a:solidFill>
              </a:rPr>
              <a:t>公告</a:t>
            </a:r>
            <a:r>
              <a:rPr lang="zh-TW" altLang="en-US" dirty="0"/>
              <a:t>修正</a:t>
            </a:r>
            <a:r>
              <a:rPr lang="en-US" altLang="zh-TW" dirty="0"/>
              <a:t>『</a:t>
            </a:r>
            <a:r>
              <a:rPr lang="zh-TW" altLang="en-US" dirty="0"/>
              <a:t>組織章程</a:t>
            </a:r>
            <a:r>
              <a:rPr lang="en-US" altLang="zh-TW" dirty="0"/>
              <a:t>』</a:t>
            </a:r>
            <a:r>
              <a:rPr lang="zh-TW" altLang="en-US" dirty="0"/>
              <a:t>第五條」</a:t>
            </a:r>
            <a:endParaRPr lang="en-US" altLang="zh-TW" dirty="0"/>
          </a:p>
          <a:p>
            <a:pPr lvl="2"/>
            <a:r>
              <a:rPr lang="zh-TW" altLang="en-US" dirty="0"/>
              <a:t>都已經是「會務公告」區塊了，就不需要再寫「公告」動詞</a:t>
            </a:r>
            <a:br>
              <a:rPr lang="en-US" altLang="zh-TW" dirty="0"/>
            </a:b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b="1" dirty="0"/>
              <a:t>公告日期</a:t>
            </a:r>
            <a:endParaRPr lang="en-US" altLang="zh-TW" b="1" dirty="0"/>
          </a:p>
          <a:p>
            <a:pPr lvl="1"/>
            <a:r>
              <a:rPr lang="zh-TW" altLang="en-US" dirty="0"/>
              <a:t>不一定要是當下日期，可以是適用日期。</a:t>
            </a:r>
            <a:endParaRPr lang="en-US" altLang="zh-TW" dirty="0"/>
          </a:p>
          <a:p>
            <a:pPr lvl="1"/>
            <a:r>
              <a:rPr lang="en-US" altLang="zh-TW" dirty="0"/>
              <a:t>E.g.</a:t>
            </a:r>
            <a:r>
              <a:rPr lang="zh-TW" altLang="en-US" dirty="0"/>
              <a:t>某公告應於</a:t>
            </a:r>
            <a:r>
              <a:rPr lang="en-US" altLang="zh-TW" dirty="0"/>
              <a:t>9/12</a:t>
            </a:r>
            <a:r>
              <a:rPr lang="zh-TW" altLang="en-US" dirty="0"/>
              <a:t>發出，但</a:t>
            </a:r>
            <a:r>
              <a:rPr lang="en-US" altLang="zh-TW" dirty="0"/>
              <a:t>9/11</a:t>
            </a:r>
            <a:r>
              <a:rPr lang="zh-TW" altLang="en-US" dirty="0"/>
              <a:t>就已經繕打好，則可以設定發布日期為</a:t>
            </a:r>
            <a:r>
              <a:rPr lang="en-US" altLang="zh-TW" dirty="0"/>
              <a:t>9/12</a:t>
            </a:r>
            <a:r>
              <a:rPr lang="zh-TW" altLang="en-US" dirty="0"/>
              <a:t> </a:t>
            </a:r>
            <a:r>
              <a:rPr lang="en-US" altLang="zh-TW" dirty="0"/>
              <a:t>(</a:t>
            </a:r>
            <a:r>
              <a:rPr lang="zh-TW" altLang="en-US" dirty="0"/>
              <a:t>此時，</a:t>
            </a:r>
            <a:r>
              <a:rPr lang="en-US" altLang="zh-TW" dirty="0"/>
              <a:t>9/12</a:t>
            </a:r>
            <a:r>
              <a:rPr lang="zh-TW" altLang="en-US" dirty="0"/>
              <a:t>才能在前台看到此公告</a:t>
            </a:r>
            <a:r>
              <a:rPr lang="en-US" altLang="zh-TW" dirty="0"/>
              <a:t>)</a:t>
            </a:r>
          </a:p>
          <a:p>
            <a:pPr lvl="1"/>
            <a:r>
              <a:rPr lang="zh-TW" altLang="en-US" dirty="0">
                <a:solidFill>
                  <a:srgbClr val="FF0000"/>
                </a:solidFill>
              </a:rPr>
              <a:t>注意</a:t>
            </a:r>
            <a:r>
              <a:rPr lang="en-US" altLang="zh-TW" dirty="0">
                <a:solidFill>
                  <a:srgbClr val="FF0000"/>
                </a:solidFill>
              </a:rPr>
              <a:t>[</a:t>
            </a:r>
            <a:r>
              <a:rPr lang="zh-TW" altLang="en-US" dirty="0">
                <a:solidFill>
                  <a:srgbClr val="FF0000"/>
                </a:solidFill>
              </a:rPr>
              <a:t>簡單介紹</a:t>
            </a:r>
            <a:r>
              <a:rPr lang="en-US" altLang="zh-TW" dirty="0">
                <a:solidFill>
                  <a:srgbClr val="FF0000"/>
                </a:solidFill>
              </a:rPr>
              <a:t>]</a:t>
            </a:r>
            <a:r>
              <a:rPr lang="zh-TW" altLang="en-US" dirty="0">
                <a:solidFill>
                  <a:srgbClr val="FF0000"/>
                </a:solidFill>
              </a:rPr>
              <a:t>必須手動多輸入一次</a:t>
            </a:r>
            <a:r>
              <a:rPr lang="en-US" altLang="zh-TW" dirty="0">
                <a:solidFill>
                  <a:srgbClr val="FF0000"/>
                </a:solidFill>
              </a:rPr>
              <a:t>(</a:t>
            </a:r>
            <a:r>
              <a:rPr lang="zh-TW" altLang="en-US" dirty="0">
                <a:solidFill>
                  <a:srgbClr val="FF0000"/>
                </a:solidFill>
              </a:rPr>
              <a:t>詳後</a:t>
            </a:r>
            <a:r>
              <a:rPr lang="en-US" altLang="zh-TW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69552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455265F-2707-9AD6-5FD8-36AEDB980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(</a:t>
            </a:r>
            <a:r>
              <a:rPr lang="zh-TW" altLang="en-US" dirty="0"/>
              <a:t>二</a:t>
            </a:r>
            <a:r>
              <a:rPr lang="en-US" altLang="zh-TW" dirty="0"/>
              <a:t>)-1 </a:t>
            </a:r>
            <a:r>
              <a:rPr lang="zh-TW" altLang="en-US" dirty="0"/>
              <a:t>公告基本資訊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6D24FB-53EC-0C83-E03F-D8710700F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8541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zh-TW" altLang="en-US" b="1" dirty="0"/>
              <a:t>清單顯示</a:t>
            </a:r>
            <a:endParaRPr lang="en-US" altLang="zh-TW" b="1" dirty="0"/>
          </a:p>
          <a:p>
            <a:pPr lvl="1"/>
            <a:r>
              <a:rPr lang="zh-TW" altLang="en-US" dirty="0"/>
              <a:t>若勾「無效」則前台清單不顯示</a:t>
            </a:r>
            <a:endParaRPr lang="en-US" altLang="zh-TW" dirty="0"/>
          </a:p>
          <a:p>
            <a:pPr lvl="1"/>
            <a:r>
              <a:rPr lang="zh-TW" altLang="en-US" dirty="0"/>
              <a:t>但知道該頁網址者，仍可直接輸入網址以看到</a:t>
            </a:r>
            <a:br>
              <a:rPr lang="en-US" altLang="zh-TW" dirty="0"/>
            </a:br>
            <a:endParaRPr lang="en-US" altLang="zh-TW" dirty="0"/>
          </a:p>
          <a:p>
            <a:pPr marL="514350" indent="-514350">
              <a:buFont typeface="+mj-lt"/>
              <a:buAutoNum type="arabicPeriod" startAt="3"/>
            </a:pPr>
            <a:r>
              <a:rPr lang="zh-TW" altLang="en-US" b="1" dirty="0"/>
              <a:t>標籤功能</a:t>
            </a:r>
            <a:r>
              <a:rPr lang="en-US" altLang="zh-TW" dirty="0"/>
              <a:t>(</a:t>
            </a:r>
            <a:r>
              <a:rPr lang="zh-TW" altLang="en-US" dirty="0"/>
              <a:t>要不要用都可</a:t>
            </a:r>
            <a:r>
              <a:rPr lang="en-US" altLang="zh-TW" dirty="0"/>
              <a:t>)</a:t>
            </a:r>
            <a:endParaRPr lang="zh-TW" altLang="en-US" dirty="0"/>
          </a:p>
          <a:p>
            <a:pPr lvl="1"/>
            <a:r>
              <a:rPr lang="zh-TW" altLang="en-US" dirty="0"/>
              <a:t>可透過標籤篩選出特定資訊，範例：</a:t>
            </a:r>
            <a:endParaRPr lang="en-US" altLang="zh-TW" dirty="0"/>
          </a:p>
          <a:p>
            <a:pPr marL="457200" lvl="1" indent="0">
              <a:buNone/>
            </a:pPr>
            <a:r>
              <a:rPr lang="en-US" altLang="zh-TW" sz="1400" dirty="0">
                <a:hlinkClick r:id="rId2"/>
              </a:rPr>
              <a:t>       https://ntpusu.ntpu.edu.tw/app/index.php?Action=mobiletagsch&amp;SchKey=</a:t>
            </a:r>
            <a:r>
              <a:rPr lang="zh-TW" altLang="en-US" sz="1400" dirty="0">
                <a:hlinkClick r:id="rId2"/>
              </a:rPr>
              <a:t>學生代表法規</a:t>
            </a:r>
            <a:endParaRPr lang="en-US" altLang="zh-TW" sz="1400" dirty="0"/>
          </a:p>
          <a:p>
            <a:pPr lvl="1"/>
            <a:r>
              <a:rPr lang="zh-TW" altLang="en-US" sz="2400" dirty="0"/>
              <a:t>用途：例如學生法官任命公告可標 </a:t>
            </a:r>
            <a:r>
              <a:rPr lang="en-US" altLang="zh-TW" sz="2400" dirty="0"/>
              <a:t>“</a:t>
            </a:r>
            <a:r>
              <a:rPr lang="zh-TW" altLang="en-US" sz="2400" dirty="0"/>
              <a:t>學生法官任命</a:t>
            </a:r>
            <a:r>
              <a:rPr lang="en-US" altLang="zh-TW" sz="2400" dirty="0"/>
              <a:t>”</a:t>
            </a:r>
          </a:p>
          <a:p>
            <a:pPr lvl="1"/>
            <a:r>
              <a:rPr lang="zh-TW" altLang="en-US" sz="2400" dirty="0"/>
              <a:t>標籤是全站資訊通用，故若法規資料庫之某法規標示</a:t>
            </a:r>
            <a:r>
              <a:rPr lang="en-US" altLang="zh-TW" sz="2400" dirty="0"/>
              <a:t>”114</a:t>
            </a:r>
            <a:r>
              <a:rPr lang="zh-TW" altLang="en-US" sz="2400" dirty="0"/>
              <a:t>學年度</a:t>
            </a:r>
            <a:r>
              <a:rPr lang="en-US" altLang="zh-TW" sz="2400" dirty="0"/>
              <a:t>”</a:t>
            </a:r>
            <a:r>
              <a:rPr lang="zh-TW" altLang="en-US" sz="2400" dirty="0"/>
              <a:t>、財務資料庫之某預算表亦標示</a:t>
            </a:r>
            <a:r>
              <a:rPr lang="en-US" altLang="zh-TW" sz="2400" dirty="0"/>
              <a:t>”114</a:t>
            </a:r>
            <a:r>
              <a:rPr lang="zh-TW" altLang="en-US" sz="2400" dirty="0"/>
              <a:t>學年度</a:t>
            </a:r>
            <a:r>
              <a:rPr lang="en-US" altLang="zh-TW" sz="2400" dirty="0"/>
              <a:t>”</a:t>
            </a:r>
            <a:r>
              <a:rPr lang="zh-TW" altLang="en-US" sz="2400" dirty="0"/>
              <a:t>，將同時篩選出此二資訊！請注意</a:t>
            </a:r>
            <a:endParaRPr lang="en-US" altLang="zh-TW" sz="2400" dirty="0"/>
          </a:p>
        </p:txBody>
      </p:sp>
    </p:spTree>
    <p:extLst>
      <p:ext uri="{BB962C8B-B14F-4D97-AF65-F5344CB8AC3E}">
        <p14:creationId xmlns:p14="http://schemas.microsoft.com/office/powerpoint/2010/main" val="1242735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3EB1A6E-350C-5292-93B4-5AA615129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(</a:t>
            </a:r>
            <a:r>
              <a:rPr lang="zh-TW" altLang="en-US" dirty="0"/>
              <a:t>二</a:t>
            </a:r>
            <a:r>
              <a:rPr lang="en-US" altLang="zh-TW" dirty="0"/>
              <a:t>)-1 </a:t>
            </a:r>
            <a:r>
              <a:rPr lang="zh-TW" altLang="en-US" dirty="0"/>
              <a:t>公告基本資訊 </a:t>
            </a:r>
            <a:r>
              <a:rPr lang="zh-TW" altLang="en-US" dirty="0">
                <a:highlight>
                  <a:srgbClr val="FFFF00"/>
                </a:highlight>
              </a:rPr>
              <a:t>屬性</a:t>
            </a:r>
            <a:r>
              <a:rPr lang="en-US" altLang="zh-TW" dirty="0">
                <a:solidFill>
                  <a:srgbClr val="FF0000"/>
                </a:solidFill>
              </a:rPr>
              <a:t>(</a:t>
            </a:r>
            <a:r>
              <a:rPr lang="zh-TW" altLang="en-US" dirty="0">
                <a:solidFill>
                  <a:srgbClr val="FF0000"/>
                </a:solidFill>
              </a:rPr>
              <a:t>常忘記</a:t>
            </a:r>
            <a:r>
              <a:rPr lang="en-US" altLang="zh-TW" dirty="0">
                <a:solidFill>
                  <a:srgbClr val="FF0000"/>
                </a:solidFill>
              </a:rPr>
              <a:t>!)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55B65C2B-683A-5AB6-3838-49945645E0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902" y="1825625"/>
            <a:ext cx="7642195" cy="4351338"/>
          </a:xfr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F71BB2EE-054A-1A99-F396-3F0BA662EB5C}"/>
              </a:ext>
            </a:extLst>
          </p:cNvPr>
          <p:cNvSpPr/>
          <p:nvPr/>
        </p:nvSpPr>
        <p:spPr>
          <a:xfrm>
            <a:off x="2348181" y="3135086"/>
            <a:ext cx="2349005" cy="29391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39F8DA7-80EC-BC76-F595-301D51BAABB9}"/>
              </a:ext>
            </a:extLst>
          </p:cNvPr>
          <p:cNvSpPr/>
          <p:nvPr/>
        </p:nvSpPr>
        <p:spPr>
          <a:xfrm>
            <a:off x="2348181" y="3499757"/>
            <a:ext cx="2572162" cy="29391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23D0D3D-2D7F-88F1-9272-1ABDC830F584}"/>
              </a:ext>
            </a:extLst>
          </p:cNvPr>
          <p:cNvSpPr/>
          <p:nvPr/>
        </p:nvSpPr>
        <p:spPr>
          <a:xfrm>
            <a:off x="6095999" y="3135086"/>
            <a:ext cx="2572162" cy="29391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7F957A5D-86E3-4DD8-187C-A98FED344A40}"/>
              </a:ext>
            </a:extLst>
          </p:cNvPr>
          <p:cNvSpPr txBox="1"/>
          <p:nvPr/>
        </p:nvSpPr>
        <p:spPr>
          <a:xfrm>
            <a:off x="348131" y="2905780"/>
            <a:ext cx="1926771" cy="52322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</a:rPr>
              <a:t>5.</a:t>
            </a:r>
            <a:r>
              <a:rPr lang="zh-TW" altLang="en-US" sz="2800" dirty="0">
                <a:solidFill>
                  <a:srgbClr val="FF0000"/>
                </a:solidFill>
              </a:rPr>
              <a:t>公告單位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AE759112-871A-2CA3-AC7F-A6A13CAAF4F0}"/>
              </a:ext>
            </a:extLst>
          </p:cNvPr>
          <p:cNvSpPr txBox="1"/>
          <p:nvPr/>
        </p:nvSpPr>
        <p:spPr>
          <a:xfrm>
            <a:off x="7499847" y="2541449"/>
            <a:ext cx="1926771" cy="52322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</a:rPr>
              <a:t>6.</a:t>
            </a:r>
            <a:r>
              <a:rPr lang="zh-TW" altLang="en-US" sz="2800" dirty="0">
                <a:solidFill>
                  <a:srgbClr val="FF0000"/>
                </a:solidFill>
              </a:rPr>
              <a:t>更新日期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2A9D2910-EDF3-0032-C65C-337D2764962F}"/>
              </a:ext>
            </a:extLst>
          </p:cNvPr>
          <p:cNvSpPr txBox="1"/>
          <p:nvPr/>
        </p:nvSpPr>
        <p:spPr>
          <a:xfrm>
            <a:off x="3634262" y="3864428"/>
            <a:ext cx="3370429" cy="52322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</a:rPr>
              <a:t>7.</a:t>
            </a:r>
            <a:r>
              <a:rPr lang="zh-TW" altLang="en-US" sz="2800" dirty="0">
                <a:solidFill>
                  <a:srgbClr val="FF0000"/>
                </a:solidFill>
              </a:rPr>
              <a:t>內容最後確認日期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5552DBC-ADC3-6CBB-439C-7E35521F7196}"/>
              </a:ext>
            </a:extLst>
          </p:cNvPr>
          <p:cNvSpPr/>
          <p:nvPr/>
        </p:nvSpPr>
        <p:spPr>
          <a:xfrm>
            <a:off x="3634262" y="2333399"/>
            <a:ext cx="777025" cy="29391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4" name="直線單箭頭接點 13">
            <a:extLst>
              <a:ext uri="{FF2B5EF4-FFF2-40B4-BE49-F238E27FC236}">
                <a16:creationId xmlns:a16="http://schemas.microsoft.com/office/drawing/2014/main" id="{09C13D08-7A2F-F1B0-0319-B63E55CF6B16}"/>
              </a:ext>
            </a:extLst>
          </p:cNvPr>
          <p:cNvCxnSpPr>
            <a:cxnSpLocks/>
          </p:cNvCxnSpPr>
          <p:nvPr/>
        </p:nvCxnSpPr>
        <p:spPr>
          <a:xfrm flipH="1">
            <a:off x="4158343" y="1345771"/>
            <a:ext cx="2705101" cy="91301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6416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455265F-2707-9AD6-5FD8-36AEDB980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(</a:t>
            </a:r>
            <a:r>
              <a:rPr lang="zh-TW" altLang="en-US" dirty="0"/>
              <a:t>二</a:t>
            </a:r>
            <a:r>
              <a:rPr lang="en-US" altLang="zh-TW" dirty="0"/>
              <a:t>)-1 </a:t>
            </a:r>
            <a:r>
              <a:rPr lang="zh-TW" altLang="en-US" dirty="0"/>
              <a:t>公告基本資訊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6D24FB-53EC-0C83-E03F-D8710700F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8541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zh-TW" altLang="en-US" b="1" dirty="0"/>
              <a:t>公告單位</a:t>
            </a:r>
            <a:endParaRPr lang="en-US" altLang="zh-TW" b="1" dirty="0"/>
          </a:p>
          <a:p>
            <a:pPr lvl="1"/>
            <a:r>
              <a:rPr lang="zh-TW" altLang="en-US" dirty="0"/>
              <a:t>至少要寫一級單位</a:t>
            </a:r>
            <a:r>
              <a:rPr lang="en-US" altLang="zh-TW" sz="2000" dirty="0"/>
              <a:t>(</a:t>
            </a:r>
            <a:r>
              <a:rPr lang="zh-TW" altLang="en-US" sz="2000" dirty="0"/>
              <a:t>兩校區學生會</a:t>
            </a:r>
            <a:r>
              <a:rPr lang="en-US" altLang="zh-TW" sz="2000" dirty="0"/>
              <a:t>/</a:t>
            </a:r>
            <a:r>
              <a:rPr lang="zh-TW" altLang="en-US" sz="2000" dirty="0"/>
              <a:t>議會</a:t>
            </a:r>
            <a:r>
              <a:rPr lang="en-US" altLang="zh-TW" sz="2000" dirty="0"/>
              <a:t>)</a:t>
            </a:r>
            <a:r>
              <a:rPr lang="zh-TW" altLang="en-US" dirty="0"/>
              <a:t>，視情況加內部二級單位，例如「三峽校區學生會 財務部」</a:t>
            </a:r>
            <a:br>
              <a:rPr lang="en-US" altLang="zh-TW" dirty="0"/>
            </a:br>
            <a:endParaRPr lang="en-US" altLang="zh-TW" dirty="0"/>
          </a:p>
          <a:p>
            <a:pPr marL="514350" indent="-514350">
              <a:buFont typeface="+mj-lt"/>
              <a:buAutoNum type="arabicPeriod" startAt="5"/>
            </a:pPr>
            <a:r>
              <a:rPr lang="zh-TW" altLang="en-US" b="1" dirty="0"/>
              <a:t>更新日期</a:t>
            </a:r>
            <a:r>
              <a:rPr lang="en-US" altLang="zh-TW" dirty="0">
                <a:solidFill>
                  <a:srgbClr val="FF0000"/>
                </a:solidFill>
              </a:rPr>
              <a:t>(</a:t>
            </a:r>
            <a:r>
              <a:rPr lang="zh-TW" altLang="en-US" dirty="0">
                <a:solidFill>
                  <a:srgbClr val="FF0000"/>
                </a:solidFill>
              </a:rPr>
              <a:t>常忘記，請注意</a:t>
            </a:r>
            <a:r>
              <a:rPr lang="en-US" altLang="zh-TW" dirty="0">
                <a:solidFill>
                  <a:srgbClr val="FF0000"/>
                </a:solidFill>
              </a:rPr>
              <a:t>!)</a:t>
            </a:r>
            <a:endParaRPr lang="zh-TW" altLang="en-US" dirty="0">
              <a:solidFill>
                <a:srgbClr val="FF0000"/>
              </a:solidFill>
            </a:endParaRPr>
          </a:p>
          <a:p>
            <a:pPr lvl="1"/>
            <a:r>
              <a:rPr lang="zh-TW" altLang="en-US" dirty="0"/>
              <a:t>請修改為公告發布日期</a:t>
            </a:r>
            <a:r>
              <a:rPr lang="en-US" altLang="zh-TW" sz="2000" dirty="0"/>
              <a:t>(</a:t>
            </a:r>
            <a:r>
              <a:rPr lang="zh-TW" altLang="en-US" sz="2000" dirty="0"/>
              <a:t>預設會填</a:t>
            </a:r>
            <a:r>
              <a:rPr lang="en-US" altLang="zh-TW" sz="2000" dirty="0"/>
              <a:t>2024/10/16</a:t>
            </a:r>
            <a:r>
              <a:rPr lang="zh-TW" altLang="en-US" sz="2000" dirty="0"/>
              <a:t>是資中</a:t>
            </a:r>
            <a:r>
              <a:rPr lang="en-US" altLang="zh-TW" sz="2000" dirty="0" err="1"/>
              <a:t>rpage</a:t>
            </a:r>
            <a:r>
              <a:rPr lang="zh-TW" altLang="en-US" sz="2000" dirty="0"/>
              <a:t>啟用日，</a:t>
            </a:r>
            <a:r>
              <a:rPr lang="zh-TW" altLang="en-US" sz="2000" dirty="0">
                <a:solidFill>
                  <a:srgbClr val="FF0000"/>
                </a:solidFill>
              </a:rPr>
              <a:t>明顯錯誤</a:t>
            </a:r>
            <a:r>
              <a:rPr lang="en-US" altLang="zh-TW" sz="2000" dirty="0"/>
              <a:t>)</a:t>
            </a:r>
            <a:endParaRPr lang="en-US" altLang="zh-TW" dirty="0"/>
          </a:p>
          <a:p>
            <a:pPr lvl="1"/>
            <a:r>
              <a:rPr lang="zh-TW" altLang="en-US" dirty="0"/>
              <a:t>若公告發布後，有更正任何內容，務必請註明新日期。</a:t>
            </a:r>
            <a:endParaRPr lang="en-US" altLang="zh-TW" dirty="0"/>
          </a:p>
          <a:p>
            <a:pPr marL="514350" indent="-514350">
              <a:buFont typeface="+mj-lt"/>
              <a:buAutoNum type="arabicPeriod" startAt="5"/>
            </a:pPr>
            <a:r>
              <a:rPr lang="zh-TW" altLang="en-US" b="1" dirty="0"/>
              <a:t>資料最後確認日期</a:t>
            </a:r>
            <a:endParaRPr lang="en-US" altLang="zh-TW" b="1" dirty="0"/>
          </a:p>
          <a:p>
            <a:pPr lvl="1"/>
            <a:r>
              <a:rPr lang="zh-TW" altLang="en-US" dirty="0"/>
              <a:t>若有很古早資料、現在仍適用者</a:t>
            </a:r>
            <a:r>
              <a:rPr lang="en-US" altLang="zh-TW" sz="2000" dirty="0"/>
              <a:t>(E.g.</a:t>
            </a:r>
            <a:r>
              <a:rPr lang="zh-TW" altLang="en-US" sz="2000" dirty="0"/>
              <a:t>公告學生會退費申請表單格式</a:t>
            </a:r>
            <a:r>
              <a:rPr lang="en-US" altLang="zh-TW" sz="2000" dirty="0"/>
              <a:t>)</a:t>
            </a:r>
            <a:r>
              <a:rPr lang="zh-TW" altLang="en-US" dirty="0"/>
              <a:t>，</a:t>
            </a:r>
            <a:br>
              <a:rPr lang="en-US" altLang="zh-TW" dirty="0"/>
            </a:br>
            <a:r>
              <a:rPr lang="zh-TW" altLang="en-US" dirty="0"/>
              <a:t>可填寫，否則可不填。</a:t>
            </a:r>
            <a:endParaRPr lang="en-US" altLang="zh-TW" b="1" dirty="0"/>
          </a:p>
        </p:txBody>
      </p:sp>
    </p:spTree>
    <p:extLst>
      <p:ext uri="{BB962C8B-B14F-4D97-AF65-F5344CB8AC3E}">
        <p14:creationId xmlns:p14="http://schemas.microsoft.com/office/powerpoint/2010/main" val="1143844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F39D38-319F-A65D-9ACC-2DEC1D83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(</a:t>
            </a:r>
            <a:r>
              <a:rPr lang="zh-TW" altLang="en-US" dirty="0"/>
              <a:t>二</a:t>
            </a:r>
            <a:r>
              <a:rPr lang="en-US" altLang="zh-TW" dirty="0"/>
              <a:t>)-1 </a:t>
            </a:r>
            <a:r>
              <a:rPr lang="zh-TW" altLang="en-US" dirty="0"/>
              <a:t>公告基本資訊    </a:t>
            </a:r>
            <a:r>
              <a:rPr lang="en-US" altLang="zh-TW" sz="3600" dirty="0"/>
              <a:t>8.</a:t>
            </a:r>
            <a:r>
              <a:rPr lang="zh-TW" altLang="en-US" sz="3600" dirty="0"/>
              <a:t>所屬模組</a:t>
            </a:r>
            <a:endParaRPr lang="zh-TW" altLang="en-US" dirty="0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BB8B5F73-A1D6-9B26-FF33-6802AFEAFF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143" y="2300401"/>
            <a:ext cx="3505200" cy="3467100"/>
          </a:xfr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3B5B8FC-CF27-5503-E8A3-707445060B46}"/>
              </a:ext>
            </a:extLst>
          </p:cNvPr>
          <p:cNvSpPr/>
          <p:nvPr/>
        </p:nvSpPr>
        <p:spPr>
          <a:xfrm>
            <a:off x="8882743" y="2748643"/>
            <a:ext cx="1752600" cy="42454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11832827-66D5-DE7D-D8F2-A0CDEF2BE1D3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961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/>
              <a:t>請同時勾選「總覽」模組與自身所屬模組，</a:t>
            </a:r>
            <a:br>
              <a:rPr lang="en-US" altLang="zh-TW" sz="2400" dirty="0"/>
            </a:br>
            <a:r>
              <a:rPr lang="zh-TW" altLang="en-US" sz="2400" dirty="0"/>
              <a:t>否則就無法顯示在前台第一個頁籤。</a:t>
            </a:r>
            <a:endParaRPr lang="en-US" altLang="zh-TW" sz="2400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FF10B5A1-20E0-CC15-91F5-257926D67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22203"/>
            <a:ext cx="6150429" cy="4235797"/>
          </a:xfrm>
          <a:prstGeom prst="rect">
            <a:avLst/>
          </a:prstGeom>
        </p:spPr>
      </p:pic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2B918399-1E11-7E92-514E-142C0FFD6175}"/>
              </a:ext>
            </a:extLst>
          </p:cNvPr>
          <p:cNvCxnSpPr/>
          <p:nvPr/>
        </p:nvCxnSpPr>
        <p:spPr>
          <a:xfrm flipH="1">
            <a:off x="3701143" y="2487386"/>
            <a:ext cx="1360715" cy="5442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2A31CF37-9094-47F9-52FA-44CB812704F8}"/>
              </a:ext>
            </a:extLst>
          </p:cNvPr>
          <p:cNvSpPr/>
          <p:nvPr/>
        </p:nvSpPr>
        <p:spPr>
          <a:xfrm>
            <a:off x="7723414" y="2409931"/>
            <a:ext cx="631372" cy="42454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EC054108-6938-7E19-3871-7CE50B8C7CE2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8365672" y="2671861"/>
            <a:ext cx="517071" cy="2890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2587079C-4B62-0D88-ACF8-28ADFE29828F}"/>
              </a:ext>
            </a:extLst>
          </p:cNvPr>
          <p:cNvSpPr txBox="1"/>
          <p:nvPr/>
        </p:nvSpPr>
        <p:spPr>
          <a:xfrm>
            <a:off x="7576457" y="1785700"/>
            <a:ext cx="2917371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solidFill>
                  <a:srgbClr val="FF0000"/>
                </a:solidFill>
              </a:rPr>
              <a:t>會務公告之</a:t>
            </a:r>
            <a:r>
              <a:rPr lang="en-US" altLang="zh-TW" sz="2000" dirty="0">
                <a:solidFill>
                  <a:srgbClr val="FF0000"/>
                </a:solidFill>
              </a:rPr>
              <a:t>”</a:t>
            </a:r>
            <a:r>
              <a:rPr lang="zh-TW" altLang="en-US" sz="2000" dirty="0">
                <a:solidFill>
                  <a:srgbClr val="FF0000"/>
                </a:solidFill>
              </a:rPr>
              <a:t>分類</a:t>
            </a:r>
            <a:r>
              <a:rPr lang="en-US" altLang="zh-TW" sz="2000" dirty="0">
                <a:solidFill>
                  <a:srgbClr val="FF0000"/>
                </a:solidFill>
              </a:rPr>
              <a:t>”</a:t>
            </a:r>
            <a:r>
              <a:rPr lang="zh-TW" altLang="en-US" sz="2000" dirty="0">
                <a:solidFill>
                  <a:srgbClr val="FF0000"/>
                </a:solidFill>
              </a:rPr>
              <a:t>請留空</a:t>
            </a:r>
          </a:p>
        </p:txBody>
      </p: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BC913280-2C56-30EF-38E0-FDB80313EDC8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7464879" y="1985755"/>
            <a:ext cx="111578" cy="5295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449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3788691-96FD-DDED-7C46-78BE563F8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(</a:t>
            </a:r>
            <a:r>
              <a:rPr lang="zh-TW" altLang="en-US" dirty="0"/>
              <a:t>二</a:t>
            </a:r>
            <a:r>
              <a:rPr lang="en-US" altLang="zh-TW" dirty="0"/>
              <a:t>)-1 </a:t>
            </a:r>
            <a:r>
              <a:rPr lang="zh-TW" altLang="en-US" dirty="0"/>
              <a:t>公告基本資訊 </a:t>
            </a:r>
            <a:r>
              <a:rPr lang="en-US" altLang="zh-TW" sz="3600" dirty="0">
                <a:highlight>
                  <a:srgbClr val="FFFF00"/>
                </a:highlight>
              </a:rPr>
              <a:t>9.</a:t>
            </a:r>
            <a:r>
              <a:rPr lang="zh-TW" altLang="en-US" sz="3600" dirty="0">
                <a:highlight>
                  <a:srgbClr val="FFFF00"/>
                </a:highlight>
              </a:rPr>
              <a:t>簡單說明</a:t>
            </a:r>
            <a:endParaRPr lang="zh-TW" altLang="en-US" dirty="0">
              <a:highlight>
                <a:srgbClr val="FFFF00"/>
              </a:highlight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478ECEC-1431-2D91-D451-6DC93D5AF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[</a:t>
            </a:r>
            <a:r>
              <a:rPr lang="zh-TW" altLang="en-US" dirty="0"/>
              <a:t>簡單說明</a:t>
            </a:r>
            <a:r>
              <a:rPr lang="en-US" altLang="zh-TW" dirty="0"/>
              <a:t>]</a:t>
            </a:r>
            <a:r>
              <a:rPr lang="zh-TW" altLang="en-US" dirty="0"/>
              <a:t>必須手動、再次輸入公告日期</a:t>
            </a:r>
            <a:endParaRPr lang="en-US" altLang="zh-TW" dirty="0"/>
          </a:p>
          <a:p>
            <a:r>
              <a:rPr lang="zh-TW" altLang="en-US" dirty="0"/>
              <a:t>用途：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4FE18B5-07A8-4815-DF2F-98C50FA11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48" y="3035740"/>
            <a:ext cx="5605503" cy="3562376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8A78E31A-F334-5D30-9C43-DBEC312E5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2960" y="3902529"/>
            <a:ext cx="5208630" cy="2790831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8E66F85F-ECCC-8FAB-D4E8-65219FFB198A}"/>
              </a:ext>
            </a:extLst>
          </p:cNvPr>
          <p:cNvSpPr/>
          <p:nvPr/>
        </p:nvSpPr>
        <p:spPr>
          <a:xfrm>
            <a:off x="8006443" y="4533900"/>
            <a:ext cx="957943" cy="42454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06B3F43-DC7B-62A2-6CC5-49446BBDDA04}"/>
              </a:ext>
            </a:extLst>
          </p:cNvPr>
          <p:cNvSpPr/>
          <p:nvPr/>
        </p:nvSpPr>
        <p:spPr>
          <a:xfrm>
            <a:off x="6862960" y="5339443"/>
            <a:ext cx="3228097" cy="8375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FA6625-9E4E-0DCF-5837-187CC5160CA7}"/>
              </a:ext>
            </a:extLst>
          </p:cNvPr>
          <p:cNvSpPr/>
          <p:nvPr/>
        </p:nvSpPr>
        <p:spPr>
          <a:xfrm>
            <a:off x="6871365" y="6311900"/>
            <a:ext cx="4809006" cy="36445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30584185-CBAF-9A2C-D4D5-D82890F18FC5}"/>
              </a:ext>
            </a:extLst>
          </p:cNvPr>
          <p:cNvSpPr txBox="1"/>
          <p:nvPr/>
        </p:nvSpPr>
        <p:spPr>
          <a:xfrm>
            <a:off x="9018814" y="4220876"/>
            <a:ext cx="3135086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solidFill>
                  <a:srgbClr val="FF0000"/>
                </a:solidFill>
              </a:rPr>
              <a:t>1.</a:t>
            </a:r>
            <a:r>
              <a:rPr lang="zh-TW" altLang="en-US" sz="2000" dirty="0">
                <a:solidFill>
                  <a:srgbClr val="FF0000"/>
                </a:solidFill>
              </a:rPr>
              <a:t>務必確認選擇</a:t>
            </a:r>
            <a:r>
              <a:rPr lang="en-US" altLang="zh-TW" sz="2000" dirty="0">
                <a:solidFill>
                  <a:srgbClr val="FF0000"/>
                </a:solidFill>
              </a:rPr>
              <a:t>HTML</a:t>
            </a:r>
            <a:r>
              <a:rPr lang="zh-TW" altLang="en-US" sz="2000" dirty="0">
                <a:solidFill>
                  <a:srgbClr val="FF0000"/>
                </a:solidFill>
              </a:rPr>
              <a:t>模式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9F4C347B-9911-B945-E62D-ACA85E79C38D}"/>
              </a:ext>
            </a:extLst>
          </p:cNvPr>
          <p:cNvSpPr txBox="1"/>
          <p:nvPr/>
        </p:nvSpPr>
        <p:spPr>
          <a:xfrm>
            <a:off x="5265977" y="6398061"/>
            <a:ext cx="1480458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solidFill>
                  <a:srgbClr val="FF0000"/>
                </a:solidFill>
              </a:rPr>
              <a:t>3.</a:t>
            </a:r>
            <a:r>
              <a:rPr lang="zh-TW" altLang="en-US" sz="2000" dirty="0">
                <a:solidFill>
                  <a:srgbClr val="FF0000"/>
                </a:solidFill>
              </a:rPr>
              <a:t>輸入摘要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240A7432-A301-9306-F106-AE3E92908864}"/>
              </a:ext>
            </a:extLst>
          </p:cNvPr>
          <p:cNvSpPr txBox="1"/>
          <p:nvPr/>
        </p:nvSpPr>
        <p:spPr>
          <a:xfrm>
            <a:off x="10187416" y="5105031"/>
            <a:ext cx="1624870" cy="954107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solidFill>
                  <a:srgbClr val="FF0000"/>
                </a:solidFill>
              </a:rPr>
              <a:t>2.</a:t>
            </a:r>
            <a:r>
              <a:rPr lang="zh-TW" altLang="en-US" sz="2000" dirty="0">
                <a:solidFill>
                  <a:srgbClr val="FF0000"/>
                </a:solidFill>
              </a:rPr>
              <a:t>輸入日期</a:t>
            </a:r>
            <a:endParaRPr lang="en-US" altLang="zh-TW" sz="2000" dirty="0">
              <a:solidFill>
                <a:srgbClr val="FF0000"/>
              </a:solidFill>
            </a:endParaRPr>
          </a:p>
          <a:p>
            <a:r>
              <a:rPr lang="en-US" altLang="zh-TW" dirty="0">
                <a:solidFill>
                  <a:srgbClr val="FF0000"/>
                </a:solidFill>
              </a:rPr>
              <a:t>(</a:t>
            </a:r>
            <a:r>
              <a:rPr lang="zh-TW" altLang="en-US" dirty="0">
                <a:solidFill>
                  <a:srgbClr val="FF0000"/>
                </a:solidFill>
              </a:rPr>
              <a:t>請不要動到</a:t>
            </a:r>
            <a:r>
              <a:rPr lang="en-US" altLang="zh-TW" dirty="0">
                <a:solidFill>
                  <a:srgbClr val="FF0000"/>
                </a:solidFill>
              </a:rPr>
              <a:t>span</a:t>
            </a:r>
            <a:r>
              <a:rPr lang="zh-TW" altLang="en-US" dirty="0">
                <a:solidFill>
                  <a:srgbClr val="FF0000"/>
                </a:solidFill>
              </a:rPr>
              <a:t>等標籤</a:t>
            </a:r>
            <a:r>
              <a:rPr lang="en-US" altLang="zh-TW" dirty="0">
                <a:solidFill>
                  <a:srgbClr val="FF0000"/>
                </a:solidFill>
              </a:rPr>
              <a:t>)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848E51C2-F968-8713-4381-0D701F84D365}"/>
              </a:ext>
            </a:extLst>
          </p:cNvPr>
          <p:cNvSpPr txBox="1"/>
          <p:nvPr/>
        </p:nvSpPr>
        <p:spPr>
          <a:xfrm>
            <a:off x="6232071" y="2996593"/>
            <a:ext cx="5698672" cy="707886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0070C0"/>
                </a:solidFill>
              </a:rPr>
              <a:t>註：</a:t>
            </a:r>
            <a:r>
              <a:rPr lang="zh-TW" altLang="en-US" sz="2000" dirty="0">
                <a:solidFill>
                  <a:srgbClr val="0070C0"/>
                </a:solidFill>
              </a:rPr>
              <a:t>建議到前台檢查摘要是否</a:t>
            </a:r>
            <a:endParaRPr lang="en-US" altLang="zh-TW" sz="2000" dirty="0">
              <a:solidFill>
                <a:srgbClr val="0070C0"/>
              </a:solidFill>
            </a:endParaRPr>
          </a:p>
          <a:p>
            <a:r>
              <a:rPr lang="zh-TW" altLang="en-US" sz="2000" dirty="0">
                <a:solidFill>
                  <a:srgbClr val="0070C0"/>
                </a:solidFill>
              </a:rPr>
              <a:t>呈現為三行，否則無法對齊</a:t>
            </a:r>
            <a:r>
              <a:rPr lang="en-US" altLang="zh-TW" sz="2000" dirty="0">
                <a:solidFill>
                  <a:srgbClr val="0070C0"/>
                </a:solidFill>
              </a:rPr>
              <a:t>(</a:t>
            </a:r>
            <a:r>
              <a:rPr lang="zh-TW" altLang="en-US" sz="2000" dirty="0">
                <a:solidFill>
                  <a:srgbClr val="0070C0"/>
                </a:solidFill>
              </a:rPr>
              <a:t>如右下那則</a:t>
            </a:r>
            <a:r>
              <a:rPr lang="en-US" altLang="zh-TW" sz="2000" dirty="0">
                <a:solidFill>
                  <a:srgbClr val="0070C0"/>
                </a:solidFill>
              </a:rPr>
              <a:t>)</a:t>
            </a:r>
            <a:r>
              <a:rPr lang="zh-TW" altLang="en-US" sz="2000" dirty="0">
                <a:solidFill>
                  <a:srgbClr val="0070C0"/>
                </a:solidFill>
              </a:rPr>
              <a:t>很醜</a:t>
            </a:r>
          </a:p>
        </p:txBody>
      </p:sp>
      <p:cxnSp>
        <p:nvCxnSpPr>
          <p:cNvPr id="15" name="直線單箭頭接點 14">
            <a:extLst>
              <a:ext uri="{FF2B5EF4-FFF2-40B4-BE49-F238E27FC236}">
                <a16:creationId xmlns:a16="http://schemas.microsoft.com/office/drawing/2014/main" id="{FEF901EF-A839-A127-6FA9-F9CA1C38D1BD}"/>
              </a:ext>
            </a:extLst>
          </p:cNvPr>
          <p:cNvCxnSpPr>
            <a:cxnSpLocks/>
          </p:cNvCxnSpPr>
          <p:nvPr/>
        </p:nvCxnSpPr>
        <p:spPr>
          <a:xfrm flipV="1">
            <a:off x="6542314" y="3704479"/>
            <a:ext cx="0" cy="26935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626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圖片 23">
            <a:extLst>
              <a:ext uri="{FF2B5EF4-FFF2-40B4-BE49-F238E27FC236}">
                <a16:creationId xmlns:a16="http://schemas.microsoft.com/office/drawing/2014/main" id="{AEFE23A3-0D1C-7978-D2EB-99E58DB98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64" y="1023232"/>
            <a:ext cx="5210213" cy="2895621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8B9EC4DE-579B-0980-0C59-B249C279C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altLang="zh-TW" dirty="0"/>
              <a:t>(</a:t>
            </a:r>
            <a:r>
              <a:rPr lang="zh-TW" altLang="en-US" dirty="0"/>
              <a:t>二</a:t>
            </a:r>
            <a:r>
              <a:rPr lang="en-US" altLang="zh-TW" dirty="0"/>
              <a:t>)-2 </a:t>
            </a:r>
            <a:r>
              <a:rPr lang="zh-TW" altLang="en-US" dirty="0"/>
              <a:t>公告內容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EBAFDF31-8AEE-8682-72B0-AC97E4AA9E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6976"/>
            <a:ext cx="12192000" cy="466764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43089D14-336D-3313-4941-79F964330044}"/>
              </a:ext>
            </a:extLst>
          </p:cNvPr>
          <p:cNvSpPr/>
          <p:nvPr/>
        </p:nvSpPr>
        <p:spPr>
          <a:xfrm>
            <a:off x="1289957" y="1485730"/>
            <a:ext cx="653143" cy="2775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7723750-EF08-F37E-A47A-379ABFCC2775}"/>
              </a:ext>
            </a:extLst>
          </p:cNvPr>
          <p:cNvSpPr/>
          <p:nvPr/>
        </p:nvSpPr>
        <p:spPr>
          <a:xfrm>
            <a:off x="1992085" y="1485730"/>
            <a:ext cx="1083129" cy="2775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650F84C-3FCF-45BB-AD57-40EF4C9BFD55}"/>
              </a:ext>
            </a:extLst>
          </p:cNvPr>
          <p:cNvSpPr/>
          <p:nvPr/>
        </p:nvSpPr>
        <p:spPr>
          <a:xfrm>
            <a:off x="636815" y="4142071"/>
            <a:ext cx="342900" cy="2775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46935B2D-89B0-ECD3-FD91-98DDBA3F1A74}"/>
              </a:ext>
            </a:extLst>
          </p:cNvPr>
          <p:cNvSpPr txBox="1"/>
          <p:nvPr/>
        </p:nvSpPr>
        <p:spPr>
          <a:xfrm>
            <a:off x="500742" y="409331"/>
            <a:ext cx="3842658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solidFill>
                  <a:srgbClr val="FF0000"/>
                </a:solidFill>
              </a:rPr>
              <a:t>1.</a:t>
            </a:r>
            <a:r>
              <a:rPr lang="zh-TW" altLang="en-US" sz="2000" dirty="0">
                <a:solidFill>
                  <a:srgbClr val="FF0000"/>
                </a:solidFill>
              </a:rPr>
              <a:t>公告內容是在 </a:t>
            </a:r>
            <a:r>
              <a:rPr lang="en-US" altLang="zh-TW" sz="2000" dirty="0">
                <a:solidFill>
                  <a:srgbClr val="FF0000"/>
                </a:solidFill>
              </a:rPr>
              <a:t>“</a:t>
            </a:r>
            <a:r>
              <a:rPr lang="zh-TW" altLang="en-US" sz="2000" dirty="0">
                <a:solidFill>
                  <a:srgbClr val="FF0000"/>
                </a:solidFill>
              </a:rPr>
              <a:t>詳細說明</a:t>
            </a:r>
            <a:r>
              <a:rPr lang="en-US" altLang="zh-TW" sz="2000" dirty="0">
                <a:solidFill>
                  <a:srgbClr val="FF0000"/>
                </a:solidFill>
              </a:rPr>
              <a:t>”</a:t>
            </a:r>
            <a:r>
              <a:rPr lang="zh-TW" altLang="en-US" sz="2000" dirty="0">
                <a:solidFill>
                  <a:srgbClr val="FF0000"/>
                </a:solidFill>
              </a:rPr>
              <a:t> 編輯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90312CB-3B8B-3555-4156-CE8ED186D622}"/>
              </a:ext>
            </a:extLst>
          </p:cNvPr>
          <p:cNvSpPr/>
          <p:nvPr/>
        </p:nvSpPr>
        <p:spPr>
          <a:xfrm>
            <a:off x="408214" y="1106110"/>
            <a:ext cx="941614" cy="3796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78E0B257-8F64-D2B7-4962-6BDE8E89615C}"/>
              </a:ext>
            </a:extLst>
          </p:cNvPr>
          <p:cNvSpPr txBox="1"/>
          <p:nvPr/>
        </p:nvSpPr>
        <p:spPr>
          <a:xfrm>
            <a:off x="1687283" y="867155"/>
            <a:ext cx="5023759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solidFill>
                  <a:srgbClr val="FF0000"/>
                </a:solidFill>
              </a:rPr>
              <a:t>2.</a:t>
            </a:r>
            <a:r>
              <a:rPr lang="zh-TW" altLang="en-US" sz="2000" dirty="0">
                <a:solidFill>
                  <a:srgbClr val="FF0000"/>
                </a:solidFill>
              </a:rPr>
              <a:t>建議勾選</a:t>
            </a:r>
            <a:r>
              <a:rPr lang="en-US" altLang="zh-TW" sz="2000" dirty="0">
                <a:solidFill>
                  <a:srgbClr val="FF0000"/>
                </a:solidFill>
              </a:rPr>
              <a:t> “HTML” </a:t>
            </a:r>
            <a:r>
              <a:rPr lang="zh-TW" altLang="en-US" sz="2000" dirty="0">
                <a:solidFill>
                  <a:srgbClr val="FF0000"/>
                </a:solidFill>
              </a:rPr>
              <a:t>模式，排版功能較豐富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CB9060D0-8AC8-58F0-8EC9-67F569857D7A}"/>
              </a:ext>
            </a:extLst>
          </p:cNvPr>
          <p:cNvSpPr txBox="1"/>
          <p:nvPr/>
        </p:nvSpPr>
        <p:spPr>
          <a:xfrm>
            <a:off x="3200399" y="1624494"/>
            <a:ext cx="4250872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solidFill>
                  <a:srgbClr val="FF0000"/>
                </a:solidFill>
              </a:rPr>
              <a:t>3.</a:t>
            </a:r>
            <a:r>
              <a:rPr lang="zh-TW" altLang="en-US" sz="2000" dirty="0">
                <a:solidFill>
                  <a:srgbClr val="FF0000"/>
                </a:solidFill>
              </a:rPr>
              <a:t>點此開啟下方的視覺化編輯器</a:t>
            </a:r>
            <a:r>
              <a:rPr lang="en-US" altLang="zh-TW" sz="2000" dirty="0">
                <a:solidFill>
                  <a:srgbClr val="FF0000"/>
                </a:solidFill>
              </a:rPr>
              <a:t>(VE)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3339C92C-777D-DB48-5536-1E6721752F0D}"/>
              </a:ext>
            </a:extLst>
          </p:cNvPr>
          <p:cNvSpPr txBox="1"/>
          <p:nvPr/>
        </p:nvSpPr>
        <p:spPr>
          <a:xfrm>
            <a:off x="1219199" y="5230983"/>
            <a:ext cx="7739744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solidFill>
                  <a:srgbClr val="FF0000"/>
                </a:solidFill>
              </a:rPr>
              <a:t>4.VE</a:t>
            </a:r>
            <a:r>
              <a:rPr lang="zh-TW" altLang="en-US" sz="2000" dirty="0">
                <a:solidFill>
                  <a:srgbClr val="FF0000"/>
                </a:solidFill>
              </a:rPr>
              <a:t>可如同</a:t>
            </a:r>
            <a:r>
              <a:rPr lang="en-US" altLang="zh-TW" sz="2000" dirty="0">
                <a:solidFill>
                  <a:srgbClr val="FF0000"/>
                </a:solidFill>
              </a:rPr>
              <a:t>Word</a:t>
            </a:r>
            <a:r>
              <a:rPr lang="zh-TW" altLang="en-US" sz="2000" dirty="0">
                <a:solidFill>
                  <a:srgbClr val="FF0000"/>
                </a:solidFill>
              </a:rPr>
              <a:t>般輸入內容，也可以先在</a:t>
            </a:r>
            <a:r>
              <a:rPr lang="en-US" altLang="zh-TW" sz="2000" dirty="0">
                <a:solidFill>
                  <a:srgbClr val="FF0000"/>
                </a:solidFill>
              </a:rPr>
              <a:t>Word</a:t>
            </a:r>
            <a:r>
              <a:rPr lang="zh-TW" altLang="en-US" sz="2000" dirty="0">
                <a:solidFill>
                  <a:srgbClr val="FF0000"/>
                </a:solidFill>
              </a:rPr>
              <a:t>打好，再複製貼上。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7C51B5BB-81FC-C267-6C11-A5CF473A713D}"/>
              </a:ext>
            </a:extLst>
          </p:cNvPr>
          <p:cNvSpPr txBox="1"/>
          <p:nvPr/>
        </p:nvSpPr>
        <p:spPr>
          <a:xfrm>
            <a:off x="1066800" y="4236116"/>
            <a:ext cx="3211286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solidFill>
                  <a:srgbClr val="FF0000"/>
                </a:solidFill>
              </a:rPr>
              <a:t>5.VE</a:t>
            </a:r>
            <a:r>
              <a:rPr lang="zh-TW" altLang="en-US" sz="2000" dirty="0">
                <a:solidFill>
                  <a:srgbClr val="FF0000"/>
                </a:solidFill>
              </a:rPr>
              <a:t>打完字後，記得儲存。</a:t>
            </a: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78E4A459-4EF6-54E8-4AD0-23ED9940014E}"/>
              </a:ext>
            </a:extLst>
          </p:cNvPr>
          <p:cNvSpPr txBox="1"/>
          <p:nvPr/>
        </p:nvSpPr>
        <p:spPr>
          <a:xfrm>
            <a:off x="3798102" y="3031300"/>
            <a:ext cx="4751616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solidFill>
                  <a:srgbClr val="FF0000"/>
                </a:solidFill>
              </a:rPr>
              <a:t>6.VE</a:t>
            </a:r>
            <a:r>
              <a:rPr lang="zh-TW" altLang="en-US" sz="2000" dirty="0">
                <a:solidFill>
                  <a:srgbClr val="FF0000"/>
                </a:solidFill>
              </a:rPr>
              <a:t>儲存完後，資訊</a:t>
            </a:r>
            <a:r>
              <a:rPr lang="zh-TW" altLang="en-US" sz="2000" dirty="0">
                <a:solidFill>
                  <a:srgbClr val="FF0000"/>
                </a:solidFill>
                <a:highlight>
                  <a:srgbClr val="FFFF00"/>
                </a:highlight>
              </a:rPr>
              <a:t>還要再按儲存一次</a:t>
            </a:r>
            <a:r>
              <a:rPr lang="zh-TW" altLang="en-US" sz="2000" dirty="0">
                <a:solidFill>
                  <a:srgbClr val="FF0000"/>
                </a:solidFill>
              </a:rPr>
              <a:t>！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AC4C698-1DB4-0EB9-41ED-772A0AAFC9E8}"/>
              </a:ext>
            </a:extLst>
          </p:cNvPr>
          <p:cNvSpPr/>
          <p:nvPr/>
        </p:nvSpPr>
        <p:spPr>
          <a:xfrm>
            <a:off x="2684688" y="3479077"/>
            <a:ext cx="1031421" cy="4001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8718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911E3AF-7A58-ECF4-81DD-07FFA185E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(</a:t>
            </a:r>
            <a:r>
              <a:rPr lang="zh-TW" altLang="en-US" dirty="0"/>
              <a:t>二</a:t>
            </a:r>
            <a:r>
              <a:rPr lang="en-US" altLang="zh-TW" dirty="0"/>
              <a:t>)-3 </a:t>
            </a:r>
            <a:r>
              <a:rPr lang="zh-TW" altLang="en-US" dirty="0"/>
              <a:t>公告之附件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375D2FC-610E-ED4D-7AB6-CDBFF82D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015" y="78467"/>
            <a:ext cx="7215186" cy="1369333"/>
          </a:xfrm>
        </p:spPr>
        <p:txBody>
          <a:bodyPr>
            <a:normAutofit/>
          </a:bodyPr>
          <a:lstStyle/>
          <a:p>
            <a:r>
              <a:rPr lang="zh-TW" altLang="en-US" sz="2800" dirty="0"/>
              <a:t>若有需要，可在此上傳附件。</a:t>
            </a:r>
            <a:endParaRPr lang="en-US" altLang="zh-TW" sz="2800" dirty="0"/>
          </a:p>
          <a:p>
            <a:pPr lvl="1"/>
            <a:r>
              <a:rPr lang="zh-TW" altLang="en-US" sz="2400" dirty="0"/>
              <a:t>進階：亦可使用</a:t>
            </a:r>
            <a:r>
              <a:rPr lang="en-US" altLang="zh-TW" sz="2400" dirty="0"/>
              <a:t>[</a:t>
            </a:r>
            <a:r>
              <a:rPr lang="zh-TW" altLang="en-US" sz="2400" dirty="0"/>
              <a:t>文檔管理</a:t>
            </a:r>
            <a:r>
              <a:rPr lang="en-US" altLang="zh-TW" sz="2400" dirty="0"/>
              <a:t>]</a:t>
            </a:r>
            <a:r>
              <a:rPr lang="zh-TW" altLang="en-US" sz="2400" dirty="0"/>
              <a:t>功能，統一上傳後，取得文檔連結，再貼上到</a:t>
            </a:r>
            <a:r>
              <a:rPr lang="en-US" altLang="zh-TW" sz="2400" dirty="0"/>
              <a:t>[</a:t>
            </a:r>
            <a:r>
              <a:rPr lang="zh-TW" altLang="en-US" sz="2400" dirty="0"/>
              <a:t>詳細說明</a:t>
            </a:r>
            <a:r>
              <a:rPr lang="en-US" altLang="zh-TW" sz="2400" dirty="0"/>
              <a:t>]</a:t>
            </a:r>
            <a:r>
              <a:rPr lang="zh-TW" altLang="en-US" sz="2400" dirty="0"/>
              <a:t>裡。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4961AFF-D220-00BD-9811-F44C4BF88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026" y="1625372"/>
            <a:ext cx="8639175" cy="492442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29EE4BA-87C4-8CE0-7108-C419BD09C803}"/>
              </a:ext>
            </a:extLst>
          </p:cNvPr>
          <p:cNvSpPr/>
          <p:nvPr/>
        </p:nvSpPr>
        <p:spPr>
          <a:xfrm>
            <a:off x="5625193" y="2156582"/>
            <a:ext cx="644978" cy="3796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5EFFD68-5461-C870-F423-300A9931BBBB}"/>
              </a:ext>
            </a:extLst>
          </p:cNvPr>
          <p:cNvSpPr/>
          <p:nvPr/>
        </p:nvSpPr>
        <p:spPr>
          <a:xfrm>
            <a:off x="3676649" y="4551439"/>
            <a:ext cx="2473779" cy="3796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05CEA3D-C443-9374-2BFB-2AB550AFF9E7}"/>
              </a:ext>
            </a:extLst>
          </p:cNvPr>
          <p:cNvSpPr/>
          <p:nvPr/>
        </p:nvSpPr>
        <p:spPr>
          <a:xfrm>
            <a:off x="10793186" y="3497734"/>
            <a:ext cx="326570" cy="3796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313DF6F-909E-DC86-45D9-3E2A1E589527}"/>
              </a:ext>
            </a:extLst>
          </p:cNvPr>
          <p:cNvSpPr txBox="1"/>
          <p:nvPr/>
        </p:nvSpPr>
        <p:spPr>
          <a:xfrm>
            <a:off x="1779814" y="2394156"/>
            <a:ext cx="3755572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solidFill>
                  <a:srgbClr val="FF0000"/>
                </a:solidFill>
              </a:rPr>
              <a:t>1.</a:t>
            </a:r>
            <a:r>
              <a:rPr lang="zh-TW" altLang="en-US" sz="2000" dirty="0">
                <a:solidFill>
                  <a:srgbClr val="FF0000"/>
                </a:solidFill>
              </a:rPr>
              <a:t>從</a:t>
            </a:r>
            <a:r>
              <a:rPr lang="en-US" altLang="zh-TW" sz="2000" dirty="0">
                <a:solidFill>
                  <a:srgbClr val="FF0000"/>
                </a:solidFill>
              </a:rPr>
              <a:t>[</a:t>
            </a:r>
            <a:r>
              <a:rPr lang="zh-TW" altLang="en-US" sz="2000" dirty="0">
                <a:solidFill>
                  <a:srgbClr val="FF0000"/>
                </a:solidFill>
              </a:rPr>
              <a:t>編輯資訊</a:t>
            </a:r>
            <a:r>
              <a:rPr lang="en-US" altLang="zh-TW" sz="2000" dirty="0">
                <a:solidFill>
                  <a:srgbClr val="FF0000"/>
                </a:solidFill>
              </a:rPr>
              <a:t>]</a:t>
            </a:r>
            <a:r>
              <a:rPr lang="zh-TW" altLang="en-US" sz="2000" dirty="0">
                <a:solidFill>
                  <a:srgbClr val="FF0000"/>
                </a:solidFill>
              </a:rPr>
              <a:t>的</a:t>
            </a:r>
            <a:r>
              <a:rPr lang="en-US" altLang="zh-TW" sz="2000" dirty="0">
                <a:solidFill>
                  <a:srgbClr val="FF0000"/>
                </a:solidFill>
              </a:rPr>
              <a:t>[</a:t>
            </a:r>
            <a:r>
              <a:rPr lang="zh-TW" altLang="en-US" sz="2000" dirty="0">
                <a:solidFill>
                  <a:srgbClr val="FF0000"/>
                </a:solidFill>
              </a:rPr>
              <a:t>附件</a:t>
            </a:r>
            <a:r>
              <a:rPr lang="en-US" altLang="zh-TW" sz="2000" dirty="0">
                <a:solidFill>
                  <a:srgbClr val="FF0000"/>
                </a:solidFill>
              </a:rPr>
              <a:t>]</a:t>
            </a:r>
            <a:r>
              <a:rPr lang="zh-TW" altLang="en-US" sz="2000" dirty="0">
                <a:solidFill>
                  <a:srgbClr val="FF0000"/>
                </a:solidFill>
              </a:rPr>
              <a:t>頁籤進入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9F48C9BD-0FE8-EAB3-A38E-0C167A8C0694}"/>
              </a:ext>
            </a:extLst>
          </p:cNvPr>
          <p:cNvSpPr txBox="1"/>
          <p:nvPr/>
        </p:nvSpPr>
        <p:spPr>
          <a:xfrm>
            <a:off x="3151414" y="4053458"/>
            <a:ext cx="1420586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solidFill>
                  <a:srgbClr val="FF0000"/>
                </a:solidFill>
              </a:rPr>
              <a:t>2.</a:t>
            </a:r>
            <a:r>
              <a:rPr lang="zh-TW" altLang="en-US" sz="2000" dirty="0">
                <a:solidFill>
                  <a:srgbClr val="FF0000"/>
                </a:solidFill>
              </a:rPr>
              <a:t>點此上傳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68EC41D3-35E5-F4CC-54AB-D74690B97D42}"/>
              </a:ext>
            </a:extLst>
          </p:cNvPr>
          <p:cNvSpPr txBox="1"/>
          <p:nvPr/>
        </p:nvSpPr>
        <p:spPr>
          <a:xfrm>
            <a:off x="10330542" y="4146351"/>
            <a:ext cx="1260021" cy="1015663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zh-TW" sz="2000" dirty="0">
                <a:solidFill>
                  <a:srgbClr val="FF0000"/>
                </a:solidFill>
              </a:rPr>
              <a:t>3.</a:t>
            </a:r>
            <a:r>
              <a:rPr lang="zh-TW" altLang="en-US" sz="2000" dirty="0">
                <a:solidFill>
                  <a:srgbClr val="FF0000"/>
                </a:solidFill>
              </a:rPr>
              <a:t> 上傳後</a:t>
            </a:r>
            <a:endParaRPr lang="en-US" altLang="zh-TW" sz="2000" dirty="0">
              <a:solidFill>
                <a:srgbClr val="FF0000"/>
              </a:solidFill>
            </a:endParaRPr>
          </a:p>
          <a:p>
            <a:pPr algn="r"/>
            <a:r>
              <a:rPr lang="zh-TW" altLang="en-US" sz="2000" dirty="0">
                <a:solidFill>
                  <a:srgbClr val="FF0000"/>
                </a:solidFill>
              </a:rPr>
              <a:t>可於此</a:t>
            </a:r>
            <a:endParaRPr lang="en-US" altLang="zh-TW" sz="2000" dirty="0">
              <a:solidFill>
                <a:srgbClr val="FF0000"/>
              </a:solidFill>
            </a:endParaRPr>
          </a:p>
          <a:p>
            <a:pPr algn="r"/>
            <a:r>
              <a:rPr lang="zh-TW" altLang="en-US" sz="2000" dirty="0">
                <a:solidFill>
                  <a:srgbClr val="FF0000"/>
                </a:solidFill>
              </a:rPr>
              <a:t>修改檔名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85AAD53-4659-8065-B2E3-85EBF2BF12CD}"/>
              </a:ext>
            </a:extLst>
          </p:cNvPr>
          <p:cNvSpPr/>
          <p:nvPr/>
        </p:nvSpPr>
        <p:spPr>
          <a:xfrm>
            <a:off x="5798002" y="6067590"/>
            <a:ext cx="1031421" cy="4001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A521F57B-9A94-52E9-E9DE-7C9A36A527F8}"/>
              </a:ext>
            </a:extLst>
          </p:cNvPr>
          <p:cNvSpPr txBox="1"/>
          <p:nvPr/>
        </p:nvSpPr>
        <p:spPr>
          <a:xfrm>
            <a:off x="5262736" y="5549522"/>
            <a:ext cx="1775383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solidFill>
                  <a:srgbClr val="FF0000"/>
                </a:solidFill>
              </a:rPr>
              <a:t>4. </a:t>
            </a:r>
            <a:r>
              <a:rPr lang="zh-TW" altLang="en-US" sz="2000" dirty="0">
                <a:solidFill>
                  <a:srgbClr val="FF0000"/>
                </a:solidFill>
              </a:rPr>
              <a:t>記得</a:t>
            </a:r>
            <a:r>
              <a:rPr lang="zh-TW" altLang="en-US" sz="2000" dirty="0">
                <a:solidFill>
                  <a:srgbClr val="FF0000"/>
                </a:solidFill>
                <a:highlight>
                  <a:srgbClr val="FFFF00"/>
                </a:highlight>
              </a:rPr>
              <a:t>儲存</a:t>
            </a:r>
            <a:r>
              <a:rPr lang="zh-TW" altLang="en-US" sz="2000" dirty="0">
                <a:solidFill>
                  <a:srgbClr val="FF0000"/>
                </a:solidFill>
              </a:rPr>
              <a:t>！</a:t>
            </a: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8FCFAE95-7688-8CCA-0F49-EF7F3732D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78" y="3781774"/>
            <a:ext cx="2371742" cy="2486043"/>
          </a:xfrm>
          <a:prstGeom prst="rect">
            <a:avLst/>
          </a:prstGeom>
        </p:spPr>
      </p:pic>
      <p:sp>
        <p:nvSpPr>
          <p:cNvPr id="16" name="文字方塊 15">
            <a:extLst>
              <a:ext uri="{FF2B5EF4-FFF2-40B4-BE49-F238E27FC236}">
                <a16:creationId xmlns:a16="http://schemas.microsoft.com/office/drawing/2014/main" id="{4D494C34-0DB1-EA2C-7DB2-CD5C72A57DE8}"/>
              </a:ext>
            </a:extLst>
          </p:cNvPr>
          <p:cNvSpPr txBox="1"/>
          <p:nvPr/>
        </p:nvSpPr>
        <p:spPr>
          <a:xfrm>
            <a:off x="506185" y="3468497"/>
            <a:ext cx="148590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0070C0"/>
                </a:solidFill>
              </a:rPr>
              <a:t>前台長這樣</a:t>
            </a:r>
            <a:endParaRPr lang="zh-TW" alt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1198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0234272-8283-27E4-F3C1-2A632B824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r>
              <a:rPr lang="zh-TW" altLang="en-US" dirty="0"/>
              <a:t>簡報結束</a:t>
            </a:r>
            <a:endParaRPr lang="en-US" altLang="zh-TW" dirty="0"/>
          </a:p>
          <a:p>
            <a:pPr marL="0" indent="0" algn="ctr">
              <a:buNone/>
            </a:pPr>
            <a:r>
              <a:rPr lang="zh-TW" altLang="en-US" dirty="0"/>
              <a:t>敬請指教</a:t>
            </a:r>
          </a:p>
        </p:txBody>
      </p:sp>
    </p:spTree>
    <p:extLst>
      <p:ext uri="{BB962C8B-B14F-4D97-AF65-F5344CB8AC3E}">
        <p14:creationId xmlns:p14="http://schemas.microsoft.com/office/powerpoint/2010/main" val="3505212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+JhengHei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990</Words>
  <Application>Microsoft Office PowerPoint</Application>
  <PresentationFormat>寬螢幕</PresentationFormat>
  <Paragraphs>94</Paragraphs>
  <Slides>19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2" baseType="lpstr">
      <vt:lpstr>Aptos</vt:lpstr>
      <vt:lpstr>Arial</vt:lpstr>
      <vt:lpstr>Office 佈景主題</vt:lpstr>
      <vt:lpstr>發布會務公告教學</vt:lpstr>
      <vt:lpstr>(一) 新增公告方式</vt:lpstr>
      <vt:lpstr>後台使用「公告模組」</vt:lpstr>
      <vt:lpstr>PowerPoint 簡報</vt:lpstr>
      <vt:lpstr>新增公告的兩種方式</vt:lpstr>
      <vt:lpstr>PowerPoint 簡報</vt:lpstr>
      <vt:lpstr>人事、財務類：底部有模板，可另存使用</vt:lpstr>
      <vt:lpstr>亦可直接新增一則新公告，不以舊的另存</vt:lpstr>
      <vt:lpstr>(二) 輸入公告資訊</vt:lpstr>
      <vt:lpstr>(二)-1 公告基本資訊</vt:lpstr>
      <vt:lpstr>(二)-1 公告基本資訊</vt:lpstr>
      <vt:lpstr>(二)-1 公告基本資訊</vt:lpstr>
      <vt:lpstr>(二)-1 公告基本資訊 屬性(常忘記!)</vt:lpstr>
      <vt:lpstr>(二)-1 公告基本資訊</vt:lpstr>
      <vt:lpstr>(二)-1 公告基本資訊    8.所屬模組</vt:lpstr>
      <vt:lpstr>(二)-1 公告基本資訊 9.簡單說明</vt:lpstr>
      <vt:lpstr>(二)-2 公告內容</vt:lpstr>
      <vt:lpstr>(二)-3 公告之附件</vt:lpstr>
      <vt:lpstr>PowerPoint 簡報</vt:lpstr>
    </vt:vector>
  </TitlesOfParts>
  <Company>National Taipei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黃振</dc:creator>
  <cp:lastModifiedBy>黃振</cp:lastModifiedBy>
  <cp:revision>9</cp:revision>
  <dcterms:created xsi:type="dcterms:W3CDTF">2026-08-30T05:02:38Z</dcterms:created>
  <dcterms:modified xsi:type="dcterms:W3CDTF">2026-08-30T05:57:49Z</dcterms:modified>
</cp:coreProperties>
</file>